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72" r:id="rId3"/>
    <p:sldId id="261" r:id="rId4"/>
    <p:sldId id="274" r:id="rId5"/>
    <p:sldId id="263" r:id="rId6"/>
    <p:sldId id="275" r:id="rId7"/>
    <p:sldId id="266" r:id="rId8"/>
    <p:sldId id="264" r:id="rId9"/>
    <p:sldId id="265" r:id="rId10"/>
    <p:sldId id="270" r:id="rId11"/>
    <p:sldId id="271" r:id="rId1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FF"/>
    <a:srgbClr val="D2CDE6"/>
    <a:srgbClr val="6F62AA"/>
    <a:srgbClr val="0000FF"/>
    <a:srgbClr val="49ABC6"/>
    <a:srgbClr val="FF9933"/>
    <a:srgbClr val="00FFCC"/>
    <a:srgbClr val="FF3399"/>
    <a:srgbClr val="E0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7007" autoAdjust="0"/>
  </p:normalViewPr>
  <p:slideViewPr>
    <p:cSldViewPr snapToGrid="0">
      <p:cViewPr varScale="1">
        <p:scale>
          <a:sx n="50" d="100"/>
          <a:sy n="50" d="100"/>
        </p:scale>
        <p:origin x="1692" y="2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1344" y="-7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B1B20-FADC-4DE8-A26F-7D9F6FC1008C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4A5072B-F0D3-42F0-9C5D-9CB83CEAC026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共同科目</a:t>
          </a:r>
        </a:p>
      </dgm:t>
    </dgm:pt>
    <dgm:pt modelId="{D7EE92A5-F86F-4D3C-AC93-56AD27EE530E}" type="parTrans" cxnId="{F0F8CABE-DB24-4295-99D5-C6E7A2E535CA}">
      <dgm:prSet/>
      <dgm:spPr/>
      <dgm:t>
        <a:bodyPr/>
        <a:lstStyle/>
        <a:p>
          <a:endParaRPr lang="zh-TW" altLang="en-US"/>
        </a:p>
      </dgm:t>
    </dgm:pt>
    <dgm:pt modelId="{5F12C9ED-B259-4FAB-B362-5EE455C3C1C7}" type="sibTrans" cxnId="{F0F8CABE-DB24-4295-99D5-C6E7A2E535CA}">
      <dgm:prSet/>
      <dgm:spPr/>
      <dgm:t>
        <a:bodyPr/>
        <a:lstStyle/>
        <a:p>
          <a:endParaRPr lang="zh-TW" altLang="en-US"/>
        </a:p>
      </dgm:t>
    </dgm:pt>
    <dgm:pt modelId="{88810C4B-802A-4CD3-A6EA-53C8625CC225}">
      <dgm:prSet phldrT="[文字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專業科目</a:t>
          </a:r>
        </a:p>
      </dgm:t>
    </dgm:pt>
    <dgm:pt modelId="{5DF55885-9F44-4E3F-839F-53C36A1FAAE0}" type="parTrans" cxnId="{034031AA-48DC-4EC9-A212-68E3BEED0D06}">
      <dgm:prSet/>
      <dgm:spPr/>
      <dgm:t>
        <a:bodyPr/>
        <a:lstStyle/>
        <a:p>
          <a:endParaRPr lang="zh-TW" altLang="en-US"/>
        </a:p>
      </dgm:t>
    </dgm:pt>
    <dgm:pt modelId="{5D4E300A-4F70-4990-9229-DA60FEA0B518}" type="sibTrans" cxnId="{034031AA-48DC-4EC9-A212-68E3BEED0D06}">
      <dgm:prSet/>
      <dgm:spPr/>
      <dgm:t>
        <a:bodyPr/>
        <a:lstStyle/>
        <a:p>
          <a:endParaRPr lang="zh-TW" altLang="en-US"/>
        </a:p>
      </dgm:t>
    </dgm:pt>
    <dgm:pt modelId="{750E390D-8CCE-437E-B4CB-B2E56C350640}">
      <dgm:prSet phldrT="[文字]" custT="1"/>
      <dgm:spPr>
        <a:solidFill>
          <a:srgbClr val="00B0F0"/>
        </a:solidFill>
      </dgm:spPr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實習科目</a:t>
          </a:r>
        </a:p>
      </dgm:t>
    </dgm:pt>
    <dgm:pt modelId="{21498D80-4C8B-40DE-9FD6-DA90B3D9FBE1}" type="parTrans" cxnId="{3B898400-6504-459B-A509-FE03B5F85638}">
      <dgm:prSet/>
      <dgm:spPr/>
      <dgm:t>
        <a:bodyPr/>
        <a:lstStyle/>
        <a:p>
          <a:endParaRPr lang="zh-TW" altLang="en-US"/>
        </a:p>
      </dgm:t>
    </dgm:pt>
    <dgm:pt modelId="{AE383594-60EA-47E5-A4C6-EFCFE0ACF7C5}" type="sibTrans" cxnId="{3B898400-6504-459B-A509-FE03B5F85638}">
      <dgm:prSet/>
      <dgm:spPr/>
      <dgm:t>
        <a:bodyPr/>
        <a:lstStyle/>
        <a:p>
          <a:endParaRPr lang="zh-TW" altLang="en-US"/>
        </a:p>
      </dgm:t>
    </dgm:pt>
    <dgm:pt modelId="{8D43E96A-2852-43B3-B16D-F143F165C0AC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國文</a:t>
          </a:r>
        </a:p>
      </dgm:t>
    </dgm:pt>
    <dgm:pt modelId="{81E35D21-7E0A-4859-9AB5-CA2D981CBC5F}" type="parTrans" cxnId="{6B267375-16DA-48AB-A6BD-17A406E47890}">
      <dgm:prSet/>
      <dgm:spPr/>
      <dgm:t>
        <a:bodyPr/>
        <a:lstStyle/>
        <a:p>
          <a:endParaRPr lang="zh-TW" altLang="en-US"/>
        </a:p>
      </dgm:t>
    </dgm:pt>
    <dgm:pt modelId="{7EB12EF3-BFD8-4017-986A-E69272AE7BE3}" type="sibTrans" cxnId="{6B267375-16DA-48AB-A6BD-17A406E47890}">
      <dgm:prSet/>
      <dgm:spPr/>
      <dgm:t>
        <a:bodyPr/>
        <a:lstStyle/>
        <a:p>
          <a:endParaRPr lang="zh-TW" altLang="en-US"/>
        </a:p>
      </dgm:t>
    </dgm:pt>
    <dgm:pt modelId="{DCC0938D-614D-4FF2-9662-344E6D91DDEC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</a:t>
          </a:r>
        </a:p>
      </dgm:t>
    </dgm:pt>
    <dgm:pt modelId="{ECD35D49-6057-4271-A639-FA38B9E24A5D}" type="parTrans" cxnId="{ACD6516E-20CD-4EF8-830F-4A450F1B3BFD}">
      <dgm:prSet/>
      <dgm:spPr/>
      <dgm:t>
        <a:bodyPr/>
        <a:lstStyle/>
        <a:p>
          <a:endParaRPr lang="zh-TW" altLang="en-US"/>
        </a:p>
      </dgm:t>
    </dgm:pt>
    <dgm:pt modelId="{6D9002C7-07A3-4124-90A8-42A1F1FBB408}" type="sibTrans" cxnId="{ACD6516E-20CD-4EF8-830F-4A450F1B3BFD}">
      <dgm:prSet/>
      <dgm:spPr/>
      <dgm:t>
        <a:bodyPr/>
        <a:lstStyle/>
        <a:p>
          <a:endParaRPr lang="zh-TW" altLang="en-US"/>
        </a:p>
      </dgm:t>
    </dgm:pt>
    <dgm:pt modelId="{12F858CA-6B2C-4ECA-B537-5ECC4289E063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數學</a:t>
          </a:r>
          <a: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ABC</a:t>
          </a:r>
          <a:endParaRPr lang="zh-TW" altLang="en-US" sz="20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CA0BDA-7202-46E0-B957-C8330280FF76}" type="parTrans" cxnId="{837119A0-DDF7-4CEB-9271-E4160DD28D86}">
      <dgm:prSet/>
      <dgm:spPr/>
      <dgm:t>
        <a:bodyPr/>
        <a:lstStyle/>
        <a:p>
          <a:endParaRPr lang="zh-TW" altLang="en-US"/>
        </a:p>
      </dgm:t>
    </dgm:pt>
    <dgm:pt modelId="{5F1806D6-37D4-4E46-8B93-7E67089F0853}" type="sibTrans" cxnId="{837119A0-DDF7-4CEB-9271-E4160DD28D86}">
      <dgm:prSet/>
      <dgm:spPr/>
      <dgm:t>
        <a:bodyPr/>
        <a:lstStyle/>
        <a:p>
          <a:endParaRPr lang="zh-TW" altLang="en-US"/>
        </a:p>
      </dgm:t>
    </dgm:pt>
    <dgm:pt modelId="{CCF9438D-9860-43D5-BFDE-311680B66D9F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專業及實習科目</a:t>
          </a:r>
          <a:endParaRPr lang="zh-TW" altLang="en-US" sz="2000" dirty="0"/>
        </a:p>
      </dgm:t>
    </dgm:pt>
    <dgm:pt modelId="{582567E6-1694-4AA7-9953-712F0A176BCE}" type="parTrans" cxnId="{47A3BA72-7792-453E-9DC5-204AD039BF66}">
      <dgm:prSet/>
      <dgm:spPr/>
      <dgm:t>
        <a:bodyPr/>
        <a:lstStyle/>
        <a:p>
          <a:endParaRPr lang="zh-TW" altLang="en-US"/>
        </a:p>
      </dgm:t>
    </dgm:pt>
    <dgm:pt modelId="{57E9C8B4-6D64-486F-9140-0FEB4CB4EA19}" type="sibTrans" cxnId="{47A3BA72-7792-453E-9DC5-204AD039BF66}">
      <dgm:prSet/>
      <dgm:spPr/>
      <dgm:t>
        <a:bodyPr/>
        <a:lstStyle/>
        <a:p>
          <a:endParaRPr lang="zh-TW" altLang="en-US"/>
        </a:p>
      </dgm:t>
    </dgm:pt>
    <dgm:pt modelId="{539FFD9A-9E9C-487F-AAD6-7132A352DBCE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四技二專統一入學測驗</a:t>
          </a:r>
        </a:p>
      </dgm:t>
    </dgm:pt>
    <dgm:pt modelId="{EBC17C4A-C08B-41A9-A46B-AC94BC1EBDB1}" type="sibTrans" cxnId="{E0099756-A7AE-4F78-AA91-534508CC6941}">
      <dgm:prSet/>
      <dgm:spPr/>
      <dgm:t>
        <a:bodyPr/>
        <a:lstStyle/>
        <a:p>
          <a:endParaRPr lang="zh-TW" altLang="en-US"/>
        </a:p>
      </dgm:t>
    </dgm:pt>
    <dgm:pt modelId="{1159F7B8-943E-4F3C-8A26-9AD39125C3A1}" type="parTrans" cxnId="{E0099756-A7AE-4F78-AA91-534508CC6941}">
      <dgm:prSet/>
      <dgm:spPr/>
      <dgm:t>
        <a:bodyPr/>
        <a:lstStyle/>
        <a:p>
          <a:endParaRPr lang="zh-TW" altLang="en-US"/>
        </a:p>
      </dgm:t>
    </dgm:pt>
    <dgm:pt modelId="{143C7DB0-CB99-40E9-B752-B4EB1AFB8127}" type="pres">
      <dgm:prSet presAssocID="{A76B1B20-FADC-4DE8-A26F-7D9F6FC100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BDA6AE9-D088-4DE6-A86D-681E872E167D}" type="pres">
      <dgm:prSet presAssocID="{539FFD9A-9E9C-487F-AAD6-7132A352DBCE}" presName="vertOne" presStyleCnt="0"/>
      <dgm:spPr/>
    </dgm:pt>
    <dgm:pt modelId="{78DB808D-FC39-434F-A842-4B06015AB759}" type="pres">
      <dgm:prSet presAssocID="{539FFD9A-9E9C-487F-AAD6-7132A352DBCE}" presName="txOne" presStyleLbl="node0" presStyleIdx="0" presStyleCnt="1" custScaleY="73905" custLinFactNeighborX="-11" custLinFactNeighborY="-12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4D4F4F8-A17C-4D4D-A184-CF1D8DD2E58D}" type="pres">
      <dgm:prSet presAssocID="{539FFD9A-9E9C-487F-AAD6-7132A352DBCE}" presName="parTransOne" presStyleCnt="0"/>
      <dgm:spPr/>
    </dgm:pt>
    <dgm:pt modelId="{804D6BB2-17EC-4AF5-935C-BD99BB501636}" type="pres">
      <dgm:prSet presAssocID="{539FFD9A-9E9C-487F-AAD6-7132A352DBCE}" presName="horzOne" presStyleCnt="0"/>
      <dgm:spPr/>
    </dgm:pt>
    <dgm:pt modelId="{AE63EEE4-A8E3-4CA3-BC44-EA2A1D032F3E}" type="pres">
      <dgm:prSet presAssocID="{C4A5072B-F0D3-42F0-9C5D-9CB83CEAC026}" presName="vertTwo" presStyleCnt="0"/>
      <dgm:spPr/>
    </dgm:pt>
    <dgm:pt modelId="{E1A30B34-4099-45DE-9867-0B6938BB34F6}" type="pres">
      <dgm:prSet presAssocID="{C4A5072B-F0D3-42F0-9C5D-9CB83CEAC026}" presName="txTwo" presStyleLbl="node2" presStyleIdx="0" presStyleCnt="2" custScaleY="684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75784C5-D4A2-4B54-BDF8-8FBFC0A18E4C}" type="pres">
      <dgm:prSet presAssocID="{C4A5072B-F0D3-42F0-9C5D-9CB83CEAC026}" presName="parTransTwo" presStyleCnt="0"/>
      <dgm:spPr/>
    </dgm:pt>
    <dgm:pt modelId="{C9A74547-1E8E-4819-AE96-CA0659559E38}" type="pres">
      <dgm:prSet presAssocID="{C4A5072B-F0D3-42F0-9C5D-9CB83CEAC026}" presName="horzTwo" presStyleCnt="0"/>
      <dgm:spPr/>
    </dgm:pt>
    <dgm:pt modelId="{E593AFD9-02A8-4BE2-9C8F-A5D21A2026A9}" type="pres">
      <dgm:prSet presAssocID="{8D43E96A-2852-43B3-B16D-F143F165C0AC}" presName="vertThree" presStyleCnt="0"/>
      <dgm:spPr/>
    </dgm:pt>
    <dgm:pt modelId="{D00DE9EF-0E70-4795-8730-57714503B949}" type="pres">
      <dgm:prSet presAssocID="{8D43E96A-2852-43B3-B16D-F143F165C0AC}" presName="txThree" presStyleLbl="node3" presStyleIdx="0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284A0B-9916-405D-85AB-1E6301AD8055}" type="pres">
      <dgm:prSet presAssocID="{8D43E96A-2852-43B3-B16D-F143F165C0AC}" presName="horzThree" presStyleCnt="0"/>
      <dgm:spPr/>
    </dgm:pt>
    <dgm:pt modelId="{C5482248-E7F4-4D31-AC57-A7EE4B14D156}" type="pres">
      <dgm:prSet presAssocID="{7EB12EF3-BFD8-4017-986A-E69272AE7BE3}" presName="sibSpaceThree" presStyleCnt="0"/>
      <dgm:spPr/>
    </dgm:pt>
    <dgm:pt modelId="{83E34D95-64CB-4447-AFAE-D07020D13D29}" type="pres">
      <dgm:prSet presAssocID="{DCC0938D-614D-4FF2-9662-344E6D91DDEC}" presName="vertThree" presStyleCnt="0"/>
      <dgm:spPr/>
    </dgm:pt>
    <dgm:pt modelId="{9C812B63-0D00-47B0-B6FE-D87F877F2216}" type="pres">
      <dgm:prSet presAssocID="{DCC0938D-614D-4FF2-9662-344E6D91DDEC}" presName="txThree" presStyleLbl="node3" presStyleIdx="1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363B24-3AB3-47A2-949B-2B27EB262941}" type="pres">
      <dgm:prSet presAssocID="{DCC0938D-614D-4FF2-9662-344E6D91DDEC}" presName="horzThree" presStyleCnt="0"/>
      <dgm:spPr/>
    </dgm:pt>
    <dgm:pt modelId="{AACC0796-CBC5-4FAF-8FE2-129EA10FF7A0}" type="pres">
      <dgm:prSet presAssocID="{6D9002C7-07A3-4124-90A8-42A1F1FBB408}" presName="sibSpaceThree" presStyleCnt="0"/>
      <dgm:spPr/>
    </dgm:pt>
    <dgm:pt modelId="{12135B24-18D9-4DB1-A2E9-1DE50EDF286B}" type="pres">
      <dgm:prSet presAssocID="{12F858CA-6B2C-4ECA-B537-5ECC4289E063}" presName="vertThree" presStyleCnt="0"/>
      <dgm:spPr/>
    </dgm:pt>
    <dgm:pt modelId="{D4F49684-E789-4431-9616-FAC3DDF46D2F}" type="pres">
      <dgm:prSet presAssocID="{12F858CA-6B2C-4ECA-B537-5ECC4289E063}" presName="txThree" presStyleLbl="node3" presStyleIdx="2" presStyleCnt="5" custScaleX="90909" custScaleY="909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39AE339-5EEB-4818-96F8-288800444B38}" type="pres">
      <dgm:prSet presAssocID="{12F858CA-6B2C-4ECA-B537-5ECC4289E063}" presName="horzThree" presStyleCnt="0"/>
      <dgm:spPr/>
    </dgm:pt>
    <dgm:pt modelId="{00659ED3-BF8C-495D-A7A6-36EF81D8AC0B}" type="pres">
      <dgm:prSet presAssocID="{5F12C9ED-B259-4FAB-B362-5EE455C3C1C7}" presName="sibSpaceTwo" presStyleCnt="0"/>
      <dgm:spPr/>
    </dgm:pt>
    <dgm:pt modelId="{54DD61BF-9E71-4D37-B42E-DB09B17F16F8}" type="pres">
      <dgm:prSet presAssocID="{CCF9438D-9860-43D5-BFDE-311680B66D9F}" presName="vertTwo" presStyleCnt="0"/>
      <dgm:spPr/>
    </dgm:pt>
    <dgm:pt modelId="{39FD6D75-AD7F-47E4-9980-E90D7E8D7D78}" type="pres">
      <dgm:prSet presAssocID="{CCF9438D-9860-43D5-BFDE-311680B66D9F}" presName="txTwo" presStyleLbl="node2" presStyleIdx="1" presStyleCnt="2" custScaleY="678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7424D1-04F1-4EC7-BBD6-2A58E049F9EE}" type="pres">
      <dgm:prSet presAssocID="{CCF9438D-9860-43D5-BFDE-311680B66D9F}" presName="parTransTwo" presStyleCnt="0"/>
      <dgm:spPr/>
    </dgm:pt>
    <dgm:pt modelId="{AA04CFDC-60FD-42DE-8769-14DD568A1E5C}" type="pres">
      <dgm:prSet presAssocID="{CCF9438D-9860-43D5-BFDE-311680B66D9F}" presName="horzTwo" presStyleCnt="0"/>
      <dgm:spPr/>
    </dgm:pt>
    <dgm:pt modelId="{96D86D0C-F4FD-437E-B7A7-A0CD4554B392}" type="pres">
      <dgm:prSet presAssocID="{88810C4B-802A-4CD3-A6EA-53C8625CC225}" presName="vertThree" presStyleCnt="0"/>
      <dgm:spPr/>
    </dgm:pt>
    <dgm:pt modelId="{227952F7-E90D-4B2C-99E5-6CA0CFAF8AD6}" type="pres">
      <dgm:prSet presAssocID="{88810C4B-802A-4CD3-A6EA-53C8625CC225}" presName="txThree" presStyleLbl="node3" presStyleIdx="3" presStyleCnt="5" custScaleX="106221" custScaleY="90909" custLinFactNeighborX="-925" custLinFactNeighborY="28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3C74D0-C9AE-44AD-A7A3-61C53B09A32B}" type="pres">
      <dgm:prSet presAssocID="{88810C4B-802A-4CD3-A6EA-53C8625CC225}" presName="horzThree" presStyleCnt="0"/>
      <dgm:spPr/>
    </dgm:pt>
    <dgm:pt modelId="{3C8D7CCF-8DA4-4B18-9412-D54E9FEC0A7A}" type="pres">
      <dgm:prSet presAssocID="{5D4E300A-4F70-4990-9229-DA60FEA0B518}" presName="sibSpaceThree" presStyleCnt="0"/>
      <dgm:spPr/>
    </dgm:pt>
    <dgm:pt modelId="{A90BCCA3-D627-40C9-97FA-E980C2494973}" type="pres">
      <dgm:prSet presAssocID="{750E390D-8CCE-437E-B4CB-B2E56C350640}" presName="vertThree" presStyleCnt="0"/>
      <dgm:spPr/>
    </dgm:pt>
    <dgm:pt modelId="{388B054D-E252-496A-9E2A-D01AEDAA9455}" type="pres">
      <dgm:prSet presAssocID="{750E390D-8CCE-437E-B4CB-B2E56C350640}" presName="txThree" presStyleLbl="node3" presStyleIdx="4" presStyleCnt="5" custScaleX="136969" custScaleY="909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C749BC7-CA44-484F-89C6-5A1300A2F577}" type="pres">
      <dgm:prSet presAssocID="{750E390D-8CCE-437E-B4CB-B2E56C350640}" presName="horzThree" presStyleCnt="0"/>
      <dgm:spPr/>
    </dgm:pt>
  </dgm:ptLst>
  <dgm:cxnLst>
    <dgm:cxn modelId="{E0099756-A7AE-4F78-AA91-534508CC6941}" srcId="{A76B1B20-FADC-4DE8-A26F-7D9F6FC1008C}" destId="{539FFD9A-9E9C-487F-AAD6-7132A352DBCE}" srcOrd="0" destOrd="0" parTransId="{1159F7B8-943E-4F3C-8A26-9AD39125C3A1}" sibTransId="{EBC17C4A-C08B-41A9-A46B-AC94BC1EBDB1}"/>
    <dgm:cxn modelId="{E982A943-E253-4EC8-B579-DDF5C26D6F01}" type="presOf" srcId="{C4A5072B-F0D3-42F0-9C5D-9CB83CEAC026}" destId="{E1A30B34-4099-45DE-9867-0B6938BB34F6}" srcOrd="0" destOrd="0" presId="urn:microsoft.com/office/officeart/2005/8/layout/hierarchy4"/>
    <dgm:cxn modelId="{47A3BA72-7792-453E-9DC5-204AD039BF66}" srcId="{539FFD9A-9E9C-487F-AAD6-7132A352DBCE}" destId="{CCF9438D-9860-43D5-BFDE-311680B66D9F}" srcOrd="1" destOrd="0" parTransId="{582567E6-1694-4AA7-9953-712F0A176BCE}" sibTransId="{57E9C8B4-6D64-486F-9140-0FEB4CB4EA19}"/>
    <dgm:cxn modelId="{ACD6516E-20CD-4EF8-830F-4A450F1B3BFD}" srcId="{C4A5072B-F0D3-42F0-9C5D-9CB83CEAC026}" destId="{DCC0938D-614D-4FF2-9662-344E6D91DDEC}" srcOrd="1" destOrd="0" parTransId="{ECD35D49-6057-4271-A639-FA38B9E24A5D}" sibTransId="{6D9002C7-07A3-4124-90A8-42A1F1FBB408}"/>
    <dgm:cxn modelId="{837119A0-DDF7-4CEB-9271-E4160DD28D86}" srcId="{C4A5072B-F0D3-42F0-9C5D-9CB83CEAC026}" destId="{12F858CA-6B2C-4ECA-B537-5ECC4289E063}" srcOrd="2" destOrd="0" parTransId="{0FCA0BDA-7202-46E0-B957-C8330280FF76}" sibTransId="{5F1806D6-37D4-4E46-8B93-7E67089F0853}"/>
    <dgm:cxn modelId="{034031AA-48DC-4EC9-A212-68E3BEED0D06}" srcId="{CCF9438D-9860-43D5-BFDE-311680B66D9F}" destId="{88810C4B-802A-4CD3-A6EA-53C8625CC225}" srcOrd="0" destOrd="0" parTransId="{5DF55885-9F44-4E3F-839F-53C36A1FAAE0}" sibTransId="{5D4E300A-4F70-4990-9229-DA60FEA0B518}"/>
    <dgm:cxn modelId="{6B267375-16DA-48AB-A6BD-17A406E47890}" srcId="{C4A5072B-F0D3-42F0-9C5D-9CB83CEAC026}" destId="{8D43E96A-2852-43B3-B16D-F143F165C0AC}" srcOrd="0" destOrd="0" parTransId="{81E35D21-7E0A-4859-9AB5-CA2D981CBC5F}" sibTransId="{7EB12EF3-BFD8-4017-986A-E69272AE7BE3}"/>
    <dgm:cxn modelId="{95DA3B76-6C51-424E-ACB3-9DBF5EB3D74C}" type="presOf" srcId="{12F858CA-6B2C-4ECA-B537-5ECC4289E063}" destId="{D4F49684-E789-4431-9616-FAC3DDF46D2F}" srcOrd="0" destOrd="0" presId="urn:microsoft.com/office/officeart/2005/8/layout/hierarchy4"/>
    <dgm:cxn modelId="{F0F8CABE-DB24-4295-99D5-C6E7A2E535CA}" srcId="{539FFD9A-9E9C-487F-AAD6-7132A352DBCE}" destId="{C4A5072B-F0D3-42F0-9C5D-9CB83CEAC026}" srcOrd="0" destOrd="0" parTransId="{D7EE92A5-F86F-4D3C-AC93-56AD27EE530E}" sibTransId="{5F12C9ED-B259-4FAB-B362-5EE455C3C1C7}"/>
    <dgm:cxn modelId="{D2E45739-B3A0-4DB2-8ED6-0E87C9CF17CB}" type="presOf" srcId="{8D43E96A-2852-43B3-B16D-F143F165C0AC}" destId="{D00DE9EF-0E70-4795-8730-57714503B949}" srcOrd="0" destOrd="0" presId="urn:microsoft.com/office/officeart/2005/8/layout/hierarchy4"/>
    <dgm:cxn modelId="{52C85F84-08CB-4156-9C4E-04E598D72556}" type="presOf" srcId="{A76B1B20-FADC-4DE8-A26F-7D9F6FC1008C}" destId="{143C7DB0-CB99-40E9-B752-B4EB1AFB8127}" srcOrd="0" destOrd="0" presId="urn:microsoft.com/office/officeart/2005/8/layout/hierarchy4"/>
    <dgm:cxn modelId="{743ED25B-AD5A-4951-B3A8-8D1FD18EC62B}" type="presOf" srcId="{539FFD9A-9E9C-487F-AAD6-7132A352DBCE}" destId="{78DB808D-FC39-434F-A842-4B06015AB759}" srcOrd="0" destOrd="0" presId="urn:microsoft.com/office/officeart/2005/8/layout/hierarchy4"/>
    <dgm:cxn modelId="{5255BCF3-E495-48D5-9A66-BC9133A7A6F5}" type="presOf" srcId="{DCC0938D-614D-4FF2-9662-344E6D91DDEC}" destId="{9C812B63-0D00-47B0-B6FE-D87F877F2216}" srcOrd="0" destOrd="0" presId="urn:microsoft.com/office/officeart/2005/8/layout/hierarchy4"/>
    <dgm:cxn modelId="{744AE17D-69F5-4069-9E6E-0CFD212052F7}" type="presOf" srcId="{CCF9438D-9860-43D5-BFDE-311680B66D9F}" destId="{39FD6D75-AD7F-47E4-9980-E90D7E8D7D78}" srcOrd="0" destOrd="0" presId="urn:microsoft.com/office/officeart/2005/8/layout/hierarchy4"/>
    <dgm:cxn modelId="{5336019F-AB55-4018-855A-53174A1167C8}" type="presOf" srcId="{88810C4B-802A-4CD3-A6EA-53C8625CC225}" destId="{227952F7-E90D-4B2C-99E5-6CA0CFAF8AD6}" srcOrd="0" destOrd="0" presId="urn:microsoft.com/office/officeart/2005/8/layout/hierarchy4"/>
    <dgm:cxn modelId="{3B898400-6504-459B-A509-FE03B5F85638}" srcId="{CCF9438D-9860-43D5-BFDE-311680B66D9F}" destId="{750E390D-8CCE-437E-B4CB-B2E56C350640}" srcOrd="1" destOrd="0" parTransId="{21498D80-4C8B-40DE-9FD6-DA90B3D9FBE1}" sibTransId="{AE383594-60EA-47E5-A4C6-EFCFE0ACF7C5}"/>
    <dgm:cxn modelId="{4F83501E-8199-435C-9F99-97D52EB8F7C1}" type="presOf" srcId="{750E390D-8CCE-437E-B4CB-B2E56C350640}" destId="{388B054D-E252-496A-9E2A-D01AEDAA9455}" srcOrd="0" destOrd="0" presId="urn:microsoft.com/office/officeart/2005/8/layout/hierarchy4"/>
    <dgm:cxn modelId="{ED0C4595-A2D6-40D9-8A72-7190DBB40960}" type="presParOf" srcId="{143C7DB0-CB99-40E9-B752-B4EB1AFB8127}" destId="{EBDA6AE9-D088-4DE6-A86D-681E872E167D}" srcOrd="0" destOrd="0" presId="urn:microsoft.com/office/officeart/2005/8/layout/hierarchy4"/>
    <dgm:cxn modelId="{7CB336A3-F608-420A-B977-FC80469E45D3}" type="presParOf" srcId="{EBDA6AE9-D088-4DE6-A86D-681E872E167D}" destId="{78DB808D-FC39-434F-A842-4B06015AB759}" srcOrd="0" destOrd="0" presId="urn:microsoft.com/office/officeart/2005/8/layout/hierarchy4"/>
    <dgm:cxn modelId="{0CE2412B-0CD6-40E3-8F7A-E3F3B65F09DF}" type="presParOf" srcId="{EBDA6AE9-D088-4DE6-A86D-681E872E167D}" destId="{74D4F4F8-A17C-4D4D-A184-CF1D8DD2E58D}" srcOrd="1" destOrd="0" presId="urn:microsoft.com/office/officeart/2005/8/layout/hierarchy4"/>
    <dgm:cxn modelId="{1A45D7EF-07BF-4ECB-BD48-C41106F02EEC}" type="presParOf" srcId="{EBDA6AE9-D088-4DE6-A86D-681E872E167D}" destId="{804D6BB2-17EC-4AF5-935C-BD99BB501636}" srcOrd="2" destOrd="0" presId="urn:microsoft.com/office/officeart/2005/8/layout/hierarchy4"/>
    <dgm:cxn modelId="{2A70953C-F37D-4BB6-8219-E121D22F5DE7}" type="presParOf" srcId="{804D6BB2-17EC-4AF5-935C-BD99BB501636}" destId="{AE63EEE4-A8E3-4CA3-BC44-EA2A1D032F3E}" srcOrd="0" destOrd="0" presId="urn:microsoft.com/office/officeart/2005/8/layout/hierarchy4"/>
    <dgm:cxn modelId="{F89E787D-B9EA-4251-A44E-871A40E53BB5}" type="presParOf" srcId="{AE63EEE4-A8E3-4CA3-BC44-EA2A1D032F3E}" destId="{E1A30B34-4099-45DE-9867-0B6938BB34F6}" srcOrd="0" destOrd="0" presId="urn:microsoft.com/office/officeart/2005/8/layout/hierarchy4"/>
    <dgm:cxn modelId="{A76D8F77-8F2B-49FC-803C-FD4BD60D5C2C}" type="presParOf" srcId="{AE63EEE4-A8E3-4CA3-BC44-EA2A1D032F3E}" destId="{875784C5-D4A2-4B54-BDF8-8FBFC0A18E4C}" srcOrd="1" destOrd="0" presId="urn:microsoft.com/office/officeart/2005/8/layout/hierarchy4"/>
    <dgm:cxn modelId="{031989F1-40A5-4C6E-B975-AEDDD317EC35}" type="presParOf" srcId="{AE63EEE4-A8E3-4CA3-BC44-EA2A1D032F3E}" destId="{C9A74547-1E8E-4819-AE96-CA0659559E38}" srcOrd="2" destOrd="0" presId="urn:microsoft.com/office/officeart/2005/8/layout/hierarchy4"/>
    <dgm:cxn modelId="{1C6D4E32-E665-4B2A-AE81-34860EEE9163}" type="presParOf" srcId="{C9A74547-1E8E-4819-AE96-CA0659559E38}" destId="{E593AFD9-02A8-4BE2-9C8F-A5D21A2026A9}" srcOrd="0" destOrd="0" presId="urn:microsoft.com/office/officeart/2005/8/layout/hierarchy4"/>
    <dgm:cxn modelId="{3496BB0E-C7C5-49CD-877E-DFE25D992492}" type="presParOf" srcId="{E593AFD9-02A8-4BE2-9C8F-A5D21A2026A9}" destId="{D00DE9EF-0E70-4795-8730-57714503B949}" srcOrd="0" destOrd="0" presId="urn:microsoft.com/office/officeart/2005/8/layout/hierarchy4"/>
    <dgm:cxn modelId="{EB4D74CD-BBCF-4A75-9F21-FB93C5FC0A0B}" type="presParOf" srcId="{E593AFD9-02A8-4BE2-9C8F-A5D21A2026A9}" destId="{81284A0B-9916-405D-85AB-1E6301AD8055}" srcOrd="1" destOrd="0" presId="urn:microsoft.com/office/officeart/2005/8/layout/hierarchy4"/>
    <dgm:cxn modelId="{9CBA6274-C6CC-4EF9-87A3-CE2A00D34C61}" type="presParOf" srcId="{C9A74547-1E8E-4819-AE96-CA0659559E38}" destId="{C5482248-E7F4-4D31-AC57-A7EE4B14D156}" srcOrd="1" destOrd="0" presId="urn:microsoft.com/office/officeart/2005/8/layout/hierarchy4"/>
    <dgm:cxn modelId="{CF8D7E74-BB88-49BA-8CD2-A8E6122A9058}" type="presParOf" srcId="{C9A74547-1E8E-4819-AE96-CA0659559E38}" destId="{83E34D95-64CB-4447-AFAE-D07020D13D29}" srcOrd="2" destOrd="0" presId="urn:microsoft.com/office/officeart/2005/8/layout/hierarchy4"/>
    <dgm:cxn modelId="{5F970E8A-C996-499C-BF1C-D876068F1E0A}" type="presParOf" srcId="{83E34D95-64CB-4447-AFAE-D07020D13D29}" destId="{9C812B63-0D00-47B0-B6FE-D87F877F2216}" srcOrd="0" destOrd="0" presId="urn:microsoft.com/office/officeart/2005/8/layout/hierarchy4"/>
    <dgm:cxn modelId="{8CBEC03B-C71F-4017-B9A7-153AF1D8EDD4}" type="presParOf" srcId="{83E34D95-64CB-4447-AFAE-D07020D13D29}" destId="{AA363B24-3AB3-47A2-949B-2B27EB262941}" srcOrd="1" destOrd="0" presId="urn:microsoft.com/office/officeart/2005/8/layout/hierarchy4"/>
    <dgm:cxn modelId="{0CF61260-3C57-4468-AF5B-7F9F697DE293}" type="presParOf" srcId="{C9A74547-1E8E-4819-AE96-CA0659559E38}" destId="{AACC0796-CBC5-4FAF-8FE2-129EA10FF7A0}" srcOrd="3" destOrd="0" presId="urn:microsoft.com/office/officeart/2005/8/layout/hierarchy4"/>
    <dgm:cxn modelId="{F9026055-3991-43F1-8E4B-6A1C4F522D3E}" type="presParOf" srcId="{C9A74547-1E8E-4819-AE96-CA0659559E38}" destId="{12135B24-18D9-4DB1-A2E9-1DE50EDF286B}" srcOrd="4" destOrd="0" presId="urn:microsoft.com/office/officeart/2005/8/layout/hierarchy4"/>
    <dgm:cxn modelId="{CFD52099-891D-42B3-B657-6F8873D1022F}" type="presParOf" srcId="{12135B24-18D9-4DB1-A2E9-1DE50EDF286B}" destId="{D4F49684-E789-4431-9616-FAC3DDF46D2F}" srcOrd="0" destOrd="0" presId="urn:microsoft.com/office/officeart/2005/8/layout/hierarchy4"/>
    <dgm:cxn modelId="{73E74556-BA85-44CB-A637-44392B1273DC}" type="presParOf" srcId="{12135B24-18D9-4DB1-A2E9-1DE50EDF286B}" destId="{739AE339-5EEB-4818-96F8-288800444B38}" srcOrd="1" destOrd="0" presId="urn:microsoft.com/office/officeart/2005/8/layout/hierarchy4"/>
    <dgm:cxn modelId="{B61450A7-D05E-45B3-BFF2-2D6B9C47B18B}" type="presParOf" srcId="{804D6BB2-17EC-4AF5-935C-BD99BB501636}" destId="{00659ED3-BF8C-495D-A7A6-36EF81D8AC0B}" srcOrd="1" destOrd="0" presId="urn:microsoft.com/office/officeart/2005/8/layout/hierarchy4"/>
    <dgm:cxn modelId="{D83A1786-2802-4F12-B6BE-F68221C7ADC6}" type="presParOf" srcId="{804D6BB2-17EC-4AF5-935C-BD99BB501636}" destId="{54DD61BF-9E71-4D37-B42E-DB09B17F16F8}" srcOrd="2" destOrd="0" presId="urn:microsoft.com/office/officeart/2005/8/layout/hierarchy4"/>
    <dgm:cxn modelId="{41A2F099-89D7-49BD-AEA8-98D87667DB50}" type="presParOf" srcId="{54DD61BF-9E71-4D37-B42E-DB09B17F16F8}" destId="{39FD6D75-AD7F-47E4-9980-E90D7E8D7D78}" srcOrd="0" destOrd="0" presId="urn:microsoft.com/office/officeart/2005/8/layout/hierarchy4"/>
    <dgm:cxn modelId="{A7B0F234-0F84-4689-BFD1-10A3E77E4818}" type="presParOf" srcId="{54DD61BF-9E71-4D37-B42E-DB09B17F16F8}" destId="{5B7424D1-04F1-4EC7-BBD6-2A58E049F9EE}" srcOrd="1" destOrd="0" presId="urn:microsoft.com/office/officeart/2005/8/layout/hierarchy4"/>
    <dgm:cxn modelId="{912EFE02-8B1C-4547-BF36-BC102AAABA2B}" type="presParOf" srcId="{54DD61BF-9E71-4D37-B42E-DB09B17F16F8}" destId="{AA04CFDC-60FD-42DE-8769-14DD568A1E5C}" srcOrd="2" destOrd="0" presId="urn:microsoft.com/office/officeart/2005/8/layout/hierarchy4"/>
    <dgm:cxn modelId="{277C226A-302B-4753-9ABD-E4F6B64522BA}" type="presParOf" srcId="{AA04CFDC-60FD-42DE-8769-14DD568A1E5C}" destId="{96D86D0C-F4FD-437E-B7A7-A0CD4554B392}" srcOrd="0" destOrd="0" presId="urn:microsoft.com/office/officeart/2005/8/layout/hierarchy4"/>
    <dgm:cxn modelId="{3280B61D-E57B-4971-87A8-7A2AA02AA23D}" type="presParOf" srcId="{96D86D0C-F4FD-437E-B7A7-A0CD4554B392}" destId="{227952F7-E90D-4B2C-99E5-6CA0CFAF8AD6}" srcOrd="0" destOrd="0" presId="urn:microsoft.com/office/officeart/2005/8/layout/hierarchy4"/>
    <dgm:cxn modelId="{0F5238B8-684F-42C1-8D84-93AB0302D144}" type="presParOf" srcId="{96D86D0C-F4FD-437E-B7A7-A0CD4554B392}" destId="{643C74D0-C9AE-44AD-A7A3-61C53B09A32B}" srcOrd="1" destOrd="0" presId="urn:microsoft.com/office/officeart/2005/8/layout/hierarchy4"/>
    <dgm:cxn modelId="{470740EC-6C4C-439B-889B-8529ED80D71E}" type="presParOf" srcId="{AA04CFDC-60FD-42DE-8769-14DD568A1E5C}" destId="{3C8D7CCF-8DA4-4B18-9412-D54E9FEC0A7A}" srcOrd="1" destOrd="0" presId="urn:microsoft.com/office/officeart/2005/8/layout/hierarchy4"/>
    <dgm:cxn modelId="{29E71618-0224-4ECF-8C55-BB4C15E8361C}" type="presParOf" srcId="{AA04CFDC-60FD-42DE-8769-14DD568A1E5C}" destId="{A90BCCA3-D627-40C9-97FA-E980C2494973}" srcOrd="2" destOrd="0" presId="urn:microsoft.com/office/officeart/2005/8/layout/hierarchy4"/>
    <dgm:cxn modelId="{8DECCBD3-DB5C-49F7-8223-ED13E366427E}" type="presParOf" srcId="{A90BCCA3-D627-40C9-97FA-E980C2494973}" destId="{388B054D-E252-496A-9E2A-D01AEDAA9455}" srcOrd="0" destOrd="0" presId="urn:microsoft.com/office/officeart/2005/8/layout/hierarchy4"/>
    <dgm:cxn modelId="{36A013DE-3561-43C6-827D-D7C8D810C3C5}" type="presParOf" srcId="{A90BCCA3-D627-40C9-97FA-E980C2494973}" destId="{FC749BC7-CA44-484F-89C6-5A1300A2F5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9A352-FB6A-465A-9B41-E0C284584FB4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0DA01A1-A80E-4F84-9899-B67316D7D3E9}" type="pres">
      <dgm:prSet presAssocID="{4889A352-FB6A-465A-9B41-E0C284584FB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57D52B-4C06-4314-863D-15614ECF0B51}" type="presOf" srcId="{4889A352-FB6A-465A-9B41-E0C284584FB4}" destId="{40DA01A1-A80E-4F84-9899-B67316D7D3E9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B808D-FC39-434F-A842-4B06015AB759}">
      <dsp:nvSpPr>
        <dsp:cNvPr id="0" name=""/>
        <dsp:cNvSpPr/>
      </dsp:nvSpPr>
      <dsp:spPr>
        <a:xfrm>
          <a:off x="3956" y="0"/>
          <a:ext cx="8537485" cy="44699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四技二專統一入學測驗</a:t>
          </a:r>
        </a:p>
      </dsp:txBody>
      <dsp:txXfrm>
        <a:off x="17048" y="13092"/>
        <a:ext cx="8511301" cy="420806"/>
      </dsp:txXfrm>
    </dsp:sp>
    <dsp:sp modelId="{E1A30B34-4099-45DE-9867-0B6938BB34F6}">
      <dsp:nvSpPr>
        <dsp:cNvPr id="0" name=""/>
        <dsp:cNvSpPr/>
      </dsp:nvSpPr>
      <dsp:spPr>
        <a:xfrm>
          <a:off x="13229" y="613979"/>
          <a:ext cx="4461457" cy="413797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共同科目</a:t>
          </a:r>
        </a:p>
      </dsp:txBody>
      <dsp:txXfrm>
        <a:off x="25349" y="626099"/>
        <a:ext cx="4437217" cy="389557"/>
      </dsp:txXfrm>
    </dsp:sp>
    <dsp:sp modelId="{D00DE9EF-0E70-4795-8730-57714503B949}">
      <dsp:nvSpPr>
        <dsp:cNvPr id="0" name=""/>
        <dsp:cNvSpPr/>
      </dsp:nvSpPr>
      <dsp:spPr>
        <a:xfrm>
          <a:off x="13229" y="1193714"/>
          <a:ext cx="1442716" cy="54983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國文</a:t>
          </a:r>
        </a:p>
      </dsp:txBody>
      <dsp:txXfrm>
        <a:off x="29333" y="1209818"/>
        <a:ext cx="1410508" cy="517625"/>
      </dsp:txXfrm>
    </dsp:sp>
    <dsp:sp modelId="{9C812B63-0D00-47B0-B6FE-D87F877F2216}">
      <dsp:nvSpPr>
        <dsp:cNvPr id="0" name=""/>
        <dsp:cNvSpPr/>
      </dsp:nvSpPr>
      <dsp:spPr>
        <a:xfrm>
          <a:off x="1522599" y="1193714"/>
          <a:ext cx="1442716" cy="54983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英文</a:t>
          </a:r>
        </a:p>
      </dsp:txBody>
      <dsp:txXfrm>
        <a:off x="1538703" y="1209818"/>
        <a:ext cx="1410508" cy="517625"/>
      </dsp:txXfrm>
    </dsp:sp>
    <dsp:sp modelId="{D4F49684-E789-4431-9616-FAC3DDF46D2F}">
      <dsp:nvSpPr>
        <dsp:cNvPr id="0" name=""/>
        <dsp:cNvSpPr/>
      </dsp:nvSpPr>
      <dsp:spPr>
        <a:xfrm>
          <a:off x="3031969" y="1193714"/>
          <a:ext cx="1442716" cy="54983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數學</a:t>
          </a:r>
          <a: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ABC</a:t>
          </a:r>
          <a:endParaRPr lang="zh-TW" altLang="en-US" sz="20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48073" y="1209818"/>
        <a:ext cx="1410508" cy="517625"/>
      </dsp:txXfrm>
    </dsp:sp>
    <dsp:sp modelId="{39FD6D75-AD7F-47E4-9980-E90D7E8D7D78}">
      <dsp:nvSpPr>
        <dsp:cNvPr id="0" name=""/>
        <dsp:cNvSpPr/>
      </dsp:nvSpPr>
      <dsp:spPr>
        <a:xfrm>
          <a:off x="4607993" y="613979"/>
          <a:ext cx="3926054" cy="4106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專業及實習科目</a:t>
          </a:r>
          <a:endParaRPr lang="zh-TW" altLang="en-US" sz="2000" kern="1200" dirty="0"/>
        </a:p>
      </dsp:txBody>
      <dsp:txXfrm>
        <a:off x="4620019" y="626005"/>
        <a:ext cx="3902002" cy="386558"/>
      </dsp:txXfrm>
    </dsp:sp>
    <dsp:sp modelId="{227952F7-E90D-4B2C-99E5-6CA0CFAF8AD6}">
      <dsp:nvSpPr>
        <dsp:cNvPr id="0" name=""/>
        <dsp:cNvSpPr/>
      </dsp:nvSpPr>
      <dsp:spPr>
        <a:xfrm>
          <a:off x="4593313" y="1194765"/>
          <a:ext cx="1685716" cy="54983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專業科目</a:t>
          </a:r>
        </a:p>
      </dsp:txBody>
      <dsp:txXfrm>
        <a:off x="4609417" y="1210869"/>
        <a:ext cx="1653508" cy="517625"/>
      </dsp:txXfrm>
    </dsp:sp>
    <dsp:sp modelId="{388B054D-E252-496A-9E2A-D01AEDAA9455}">
      <dsp:nvSpPr>
        <dsp:cNvPr id="0" name=""/>
        <dsp:cNvSpPr/>
      </dsp:nvSpPr>
      <dsp:spPr>
        <a:xfrm>
          <a:off x="6360363" y="1190526"/>
          <a:ext cx="2173684" cy="54983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實習科目</a:t>
          </a:r>
        </a:p>
      </dsp:txBody>
      <dsp:txXfrm>
        <a:off x="6376467" y="1206630"/>
        <a:ext cx="2141476" cy="517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1048917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fld id="{69595B80-BFB4-42CC-8EAF-107D686AF14C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918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0" tIns="47845" rIns="95690" bIns="47845" rtlCol="0" anchor="ctr"/>
          <a:lstStyle/>
          <a:p>
            <a:endParaRPr lang="zh-TW" altLang="en-US"/>
          </a:p>
        </p:txBody>
      </p:sp>
      <p:sp>
        <p:nvSpPr>
          <p:cNvPr id="1048919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90" tIns="47845" rIns="95690" bIns="47845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48920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1048921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1CBE2DDD-9F82-4641-8F43-F4A16A694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18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0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技專升學有許多不同的招生管道，適合不同條件學生申請，</a:t>
            </a:r>
            <a:endParaRPr lang="en-US" altLang="zh-TW" dirty="0"/>
          </a:p>
          <a:p>
            <a:r>
              <a:rPr lang="zh-TW" altLang="en-US" dirty="0"/>
              <a:t>一、</a:t>
            </a:r>
            <a:r>
              <a:rPr lang="zh-TW" altLang="en-US" b="1" dirty="0"/>
              <a:t>「不需要統測成績」</a:t>
            </a:r>
            <a:r>
              <a:rPr lang="zh-TW" altLang="en-US" dirty="0"/>
              <a:t>的升學管道包含：</a:t>
            </a:r>
            <a:endParaRPr lang="en-US" altLang="zh-TW" dirty="0"/>
          </a:p>
          <a:p>
            <a:pPr marL="165638" indent="-165638" defTabSz="883402">
              <a:buFont typeface="Arial" panose="020B0604020202020204" pitchFamily="34" charset="0"/>
              <a:buChar char="•"/>
              <a:defRPr/>
            </a:pPr>
            <a:r>
              <a:rPr lang="zh-TW" altLang="en-US" b="1" dirty="0"/>
              <a:t>在學成績優良：</a:t>
            </a:r>
            <a:r>
              <a:rPr lang="zh-TW" altLang="en-US" dirty="0">
                <a:latin typeface="Book Antiqua" panose="02040602050305030304" pitchFamily="18" charset="0"/>
              </a:rPr>
              <a:t>在學成績排名在各科</a:t>
            </a:r>
            <a:r>
              <a:rPr lang="en-US" altLang="zh-TW" dirty="0">
                <a:latin typeface="Book Antiqua" panose="02040602050305030304" pitchFamily="18" charset="0"/>
              </a:rPr>
              <a:t>(</a:t>
            </a:r>
            <a:r>
              <a:rPr lang="zh-TW" altLang="en-US" dirty="0">
                <a:latin typeface="Book Antiqua" panose="02040602050305030304" pitchFamily="18" charset="0"/>
              </a:rPr>
              <a:t>組</a:t>
            </a:r>
            <a:r>
              <a:rPr lang="en-US" altLang="zh-TW" dirty="0">
                <a:latin typeface="Book Antiqua" panose="02040602050305030304" pitchFamily="18" charset="0"/>
              </a:rPr>
              <a:t>)</a:t>
            </a:r>
            <a:r>
              <a:rPr lang="zh-TW" altLang="en-US" dirty="0">
                <a:latin typeface="Book Antiqua" panose="02040602050305030304" pitchFamily="18" charset="0"/>
              </a:rPr>
              <a:t>、學程前</a:t>
            </a:r>
            <a:r>
              <a:rPr lang="en-US" altLang="zh-TW" dirty="0">
                <a:latin typeface="Book Antiqua" panose="02040602050305030304" pitchFamily="18" charset="0"/>
              </a:rPr>
              <a:t>30%</a:t>
            </a:r>
            <a:r>
              <a:rPr lang="zh-TW" altLang="en-US" dirty="0">
                <a:latin typeface="Book Antiqua" panose="02040602050305030304" pitchFamily="18" charset="0"/>
              </a:rPr>
              <a:t>以內，可依在校成績排名，由</a:t>
            </a:r>
            <a:r>
              <a:rPr lang="zh-TW" alt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學校推薦參加</a:t>
            </a:r>
            <a:r>
              <a:rPr lang="zh-TW" altLang="en-US" dirty="0">
                <a:latin typeface="Book Antiqua" panose="02040602050305030304" pitchFamily="18" charset="0"/>
              </a:rPr>
              <a:t>「</a:t>
            </a:r>
            <a:r>
              <a:rPr lang="zh-TW" altLang="en-US" b="1" dirty="0">
                <a:latin typeface="Book Antiqua" panose="02040602050305030304" pitchFamily="18" charset="0"/>
              </a:rPr>
              <a:t>科技繁星計畫甄選入學</a:t>
            </a:r>
            <a:r>
              <a:rPr lang="zh-TW" altLang="en-US" dirty="0">
                <a:latin typeface="Book Antiqua" panose="02040602050305030304" pitchFamily="18" charset="0"/>
              </a:rPr>
              <a:t>」</a:t>
            </a:r>
            <a:r>
              <a:rPr lang="en-US" altLang="zh-TW" dirty="0">
                <a:latin typeface="Book Antiqua" panose="02040602050305030304" pitchFamily="18" charset="0"/>
              </a:rPr>
              <a:t> </a:t>
            </a:r>
            <a:r>
              <a:rPr lang="zh-TW" altLang="zh-TW" dirty="0">
                <a:latin typeface="Book Antiqua" panose="02040602050305030304" pitchFamily="18" charset="0"/>
              </a:rPr>
              <a:t>。</a:t>
            </a:r>
            <a:endParaRPr lang="zh-CN" altLang="en-US" b="0" dirty="0">
              <a:solidFill>
                <a:srgbClr val="0000FF"/>
              </a:solidFill>
            </a:endParaRPr>
          </a:p>
          <a:p>
            <a:pPr marL="165638" indent="-165638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00FF"/>
                </a:solidFill>
              </a:rPr>
              <a:t>技藝技能優良</a:t>
            </a:r>
            <a:r>
              <a:rPr lang="zh-TW" altLang="en-US" dirty="0">
                <a:solidFill>
                  <a:srgbClr val="0000FF"/>
                </a:solidFill>
              </a:rPr>
              <a:t>：</a:t>
            </a:r>
            <a:r>
              <a:rPr lang="zh-TW" altLang="en-US" dirty="0">
                <a:solidFill>
                  <a:srgbClr val="0000FF"/>
                </a:solidFill>
                <a:latin typeface="+mj-ea"/>
              </a:rPr>
              <a:t>實作能力優良的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學生，可以參加</a:t>
            </a:r>
            <a:r>
              <a:rPr lang="zh-TW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技藝技能競賽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或取得</a:t>
            </a:r>
            <a:r>
              <a:rPr lang="zh-TW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勞動部的乙級以上技術士證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，即可透過「技優甄審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/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保送」管道升學；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具特殊經歷實驗教育或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青年儲蓄方案的學生，可透過「特殊選才」入學。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5638" indent="-165638" defTabSz="883402">
              <a:buFont typeface="Arial" panose="020B0604020202020204" pitchFamily="34" charset="0"/>
              <a:buChar char="•"/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pPr defTabSz="883402"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二、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「需要統測成績」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的升學管道包含：</a:t>
            </a:r>
            <a:r>
              <a:rPr lang="zh-TW" altLang="en-US" dirty="0">
                <a:latin typeface="Book Antiqua" panose="02040602050305030304" pitchFamily="18" charset="0"/>
              </a:rPr>
              <a:t>參加統測後，可用</a:t>
            </a:r>
            <a:r>
              <a:rPr lang="zh-TW" alt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統測成績參加</a:t>
            </a:r>
            <a:r>
              <a:rPr lang="zh-TW" altLang="en-US" dirty="0">
                <a:latin typeface="Book Antiqua" panose="02040602050305030304" pitchFamily="18" charset="0"/>
              </a:rPr>
              <a:t>「甄選入學</a:t>
            </a:r>
            <a:r>
              <a:rPr lang="en-US" altLang="zh-TW" dirty="0">
                <a:latin typeface="Book Antiqua" panose="02040602050305030304" pitchFamily="18" charset="0"/>
              </a:rPr>
              <a:t>(</a:t>
            </a:r>
            <a:r>
              <a:rPr lang="zh-TW" altLang="zh-TW" dirty="0">
                <a:latin typeface="Book Antiqua" panose="02040602050305030304" pitchFamily="18" charset="0"/>
              </a:rPr>
              <a:t>需備審資料</a:t>
            </a:r>
            <a:r>
              <a:rPr lang="en-US" altLang="zh-TW" dirty="0">
                <a:latin typeface="Book Antiqua" panose="02040602050305030304" pitchFamily="18" charset="0"/>
              </a:rPr>
              <a:t>)</a:t>
            </a:r>
            <a:r>
              <a:rPr lang="zh-TW" altLang="en-US" dirty="0">
                <a:latin typeface="Book Antiqua" panose="02040602050305030304" pitchFamily="18" charset="0"/>
              </a:rPr>
              <a:t>」或「聯合登記分發」進入技專校院就學。</a:t>
            </a:r>
            <a:endParaRPr lang="zh-CN" altLang="en-US" b="0" dirty="0"/>
          </a:p>
          <a:p>
            <a:pPr defTabSz="883402"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r>
              <a:rPr lang="zh-TW" altLang="en-US" b="0" dirty="0"/>
              <a:t>三、一般高中生可以「</a:t>
            </a:r>
            <a:r>
              <a:rPr lang="zh-TW" altLang="en-US" b="1" dirty="0"/>
              <a:t>學測</a:t>
            </a:r>
            <a:r>
              <a:rPr lang="zh-TW" altLang="en-US" b="0" dirty="0"/>
              <a:t>」成績參加「四技二專申請入學」管道進入技專</a:t>
            </a:r>
            <a:r>
              <a:rPr lang="zh-TW" altLang="en-US" b="1" dirty="0"/>
              <a:t>校院就讀</a:t>
            </a:r>
            <a:r>
              <a:rPr lang="zh-TW" altLang="en-US" b="0" dirty="0"/>
              <a:t>。</a:t>
            </a:r>
            <a:endParaRPr lang="en-US" altLang="zh-TW" b="0" dirty="0"/>
          </a:p>
        </p:txBody>
      </p:sp>
      <p:sp>
        <p:nvSpPr>
          <p:cNvPr id="1048671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1E0C-109D-44E1-B210-1E6739E9B7D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02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E2DDD-9F82-4641-8F43-F4A16A69462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28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2C06-1F7A-4300-B0D3-D0523EF38AE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90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第一層：四技二專統一入學測驗</a:t>
            </a:r>
            <a:endParaRPr lang="en-US" altLang="zh-TW" dirty="0"/>
          </a:p>
          <a:p>
            <a:r>
              <a:rPr lang="zh-TW" altLang="en-US" dirty="0"/>
              <a:t>第二層：分</a:t>
            </a:r>
            <a:r>
              <a:rPr lang="zh-TW" altLang="en-US" b="1" dirty="0"/>
              <a:t>共同科目</a:t>
            </a:r>
            <a:r>
              <a:rPr lang="zh-TW" altLang="en-US" dirty="0"/>
              <a:t>及</a:t>
            </a:r>
            <a:r>
              <a:rPr lang="zh-TW" altLang="en-US" b="1" dirty="0"/>
              <a:t>專業科目</a:t>
            </a:r>
            <a:endParaRPr lang="en-US" altLang="zh-TW" b="0" dirty="0"/>
          </a:p>
          <a:p>
            <a:pPr defTabSz="883402">
              <a:defRPr/>
            </a:pPr>
            <a:r>
              <a:rPr lang="zh-TW" altLang="en-US" b="0" dirty="0"/>
              <a:t>第三層：考試科目共五科為國文、英文、數學</a:t>
            </a:r>
            <a:r>
              <a:rPr lang="en-US" altLang="zh-TW" b="0" dirty="0"/>
              <a:t>ACB</a:t>
            </a:r>
            <a:r>
              <a:rPr lang="zh-TW" altLang="en-US" b="0" dirty="0"/>
              <a:t>及專業科目（一）、專業科目（二），其中專業科目考試內容包含</a:t>
            </a:r>
            <a:r>
              <a:rPr lang="zh-TW" altLang="en-US" b="1" dirty="0"/>
              <a:t>專業科目</a:t>
            </a:r>
            <a:r>
              <a:rPr lang="zh-TW" altLang="en-US" dirty="0"/>
              <a:t>及</a:t>
            </a:r>
            <a:r>
              <a:rPr lang="zh-TW" altLang="en-US" b="1" dirty="0"/>
              <a:t>實習科目，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依群（類）別屬性不同而分別有不同的考試科目。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b="1" dirty="0"/>
          </a:p>
          <a:p>
            <a:r>
              <a:rPr lang="zh-TW" altLang="en-US" dirty="0"/>
              <a:t>第四層：考試內容及命題重點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考科科目</a:t>
            </a:r>
            <a:r>
              <a:rPr lang="zh-TW" altLang="en-US" dirty="0">
                <a:solidFill>
                  <a:srgbClr val="0000FF"/>
                </a:solidFill>
              </a:rPr>
              <a:t>名稱與</a:t>
            </a:r>
            <a:r>
              <a:rPr lang="zh-TW" altLang="en-US" b="1" dirty="0">
                <a:solidFill>
                  <a:srgbClr val="0000FF"/>
                </a:solidFill>
              </a:rPr>
              <a:t>教學科目名稱不同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E2DDD-9F82-4641-8F43-F4A16A69462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40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8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48789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2C06-1F7A-4300-B0D3-D0523EF38AE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4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8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48789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2C06-1F7A-4300-B0D3-D0523EF38AE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72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0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48771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2C06-1F7A-4300-B0D3-D0523EF38AE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26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學習歷程資料都已數位化，可供審查系統做相關排序，但請勿強調「跨校的排序」</a:t>
            </a:r>
          </a:p>
        </p:txBody>
      </p:sp>
      <p:sp>
        <p:nvSpPr>
          <p:cNvPr id="104878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2C06-1F7A-4300-B0D3-D0523EF38AE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905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0913" y="1354138"/>
            <a:ext cx="4864100" cy="3648075"/>
          </a:xfrm>
        </p:spPr>
      </p:sp>
      <p:sp>
        <p:nvSpPr>
          <p:cNvPr id="1048854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依「</a:t>
            </a:r>
            <a:r>
              <a:rPr lang="zh-TW" altLang="zh-TW" dirty="0"/>
              <a:t>成績範疇由大而小」的原則</a:t>
            </a:r>
            <a:r>
              <a:rPr lang="zh-TW" altLang="en-US" dirty="0"/>
              <a:t>比序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sp>
        <p:nvSpPr>
          <p:cNvPr id="104885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067B-BCC4-4359-8F00-4C05991C268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84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直角三角形 76"/>
          <p:cNvSpPr/>
          <p:nvPr userDrawn="1"/>
        </p:nvSpPr>
        <p:spPr>
          <a:xfrm flipV="1">
            <a:off x="1600" y="-1"/>
            <a:ext cx="1827200" cy="5468715"/>
          </a:xfrm>
          <a:prstGeom prst="rtTriangle">
            <a:avLst/>
          </a:prstGeom>
          <a:solidFill>
            <a:srgbClr val="66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4858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7B16-D057-48A3-8A4F-E54947D252AA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58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58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4B9C-1E20-422F-BCB2-097F5DDD6C4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2097152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7078" y="5468714"/>
            <a:ext cx="2568745" cy="887637"/>
          </a:xfrm>
          <a:prstGeom prst="rect">
            <a:avLst/>
          </a:prstGeom>
        </p:spPr>
      </p:pic>
      <p:sp>
        <p:nvSpPr>
          <p:cNvPr id="1048585" name="標題 1"/>
          <p:cNvSpPr>
            <a:spLocks noGrp="1"/>
          </p:cNvSpPr>
          <p:nvPr userDrawn="1">
            <p:ph type="ctrTitle"/>
          </p:nvPr>
        </p:nvSpPr>
        <p:spPr>
          <a:xfrm>
            <a:off x="1044991" y="2536139"/>
            <a:ext cx="7470359" cy="1088805"/>
          </a:xfrm>
        </p:spPr>
        <p:txBody>
          <a:bodyPr anchor="b">
            <a:noAutofit/>
          </a:bodyPr>
          <a:lstStyle>
            <a:lvl1pPr algn="ctr">
              <a:defRPr sz="33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grpSp>
        <p:nvGrpSpPr>
          <p:cNvPr id="27" name="群組 80"/>
          <p:cNvGrpSpPr/>
          <p:nvPr userDrawn="1"/>
        </p:nvGrpSpPr>
        <p:grpSpPr>
          <a:xfrm>
            <a:off x="6827521" y="101124"/>
            <a:ext cx="2215126" cy="1509961"/>
            <a:chOff x="734640" y="0"/>
            <a:chExt cx="2242657" cy="1615178"/>
          </a:xfrm>
        </p:grpSpPr>
        <p:grpSp>
          <p:nvGrpSpPr>
            <p:cNvPr id="28" name="群組 61"/>
            <p:cNvGrpSpPr/>
            <p:nvPr userDrawn="1"/>
          </p:nvGrpSpPr>
          <p:grpSpPr>
            <a:xfrm>
              <a:off x="734640" y="738773"/>
              <a:ext cx="635823" cy="724018"/>
              <a:chOff x="2624400" y="668135"/>
              <a:chExt cx="635823" cy="724018"/>
            </a:xfrm>
          </p:grpSpPr>
          <p:sp>
            <p:nvSpPr>
              <p:cNvPr id="1048586" name="橢圓 58"/>
              <p:cNvSpPr/>
              <p:nvPr userDrawn="1"/>
            </p:nvSpPr>
            <p:spPr>
              <a:xfrm>
                <a:off x="2775750" y="890207"/>
                <a:ext cx="341919" cy="3629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2097153" name="圖片 55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 flipV="1">
                <a:off x="2624400" y="668135"/>
                <a:ext cx="635823" cy="724018"/>
              </a:xfrm>
              <a:prstGeom prst="rect">
                <a:avLst/>
              </a:prstGeom>
            </p:spPr>
          </p:pic>
        </p:grpSp>
        <p:grpSp>
          <p:nvGrpSpPr>
            <p:cNvPr id="29" name="群組 62"/>
            <p:cNvGrpSpPr/>
            <p:nvPr userDrawn="1"/>
          </p:nvGrpSpPr>
          <p:grpSpPr>
            <a:xfrm>
              <a:off x="1538057" y="636794"/>
              <a:ext cx="635823" cy="724018"/>
              <a:chOff x="3402777" y="668135"/>
              <a:chExt cx="635823" cy="724018"/>
            </a:xfrm>
          </p:grpSpPr>
          <p:sp>
            <p:nvSpPr>
              <p:cNvPr id="1048587" name="橢圓 59"/>
              <p:cNvSpPr/>
              <p:nvPr userDrawn="1"/>
            </p:nvSpPr>
            <p:spPr>
              <a:xfrm>
                <a:off x="3528412" y="869046"/>
                <a:ext cx="416572" cy="384123"/>
              </a:xfrm>
              <a:prstGeom prst="ellipse">
                <a:avLst/>
              </a:prstGeom>
              <a:solidFill>
                <a:srgbClr val="FEFE9D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2097154" name="圖片 56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 flipV="1">
                <a:off x="3402777" y="668135"/>
                <a:ext cx="635823" cy="724018"/>
              </a:xfrm>
              <a:prstGeom prst="rect">
                <a:avLst/>
              </a:prstGeom>
            </p:spPr>
          </p:pic>
        </p:grpSp>
        <p:grpSp>
          <p:nvGrpSpPr>
            <p:cNvPr id="30" name="群組 63"/>
            <p:cNvGrpSpPr/>
            <p:nvPr userDrawn="1"/>
          </p:nvGrpSpPr>
          <p:grpSpPr>
            <a:xfrm>
              <a:off x="2341474" y="891160"/>
              <a:ext cx="635823" cy="724018"/>
              <a:chOff x="4104265" y="633666"/>
              <a:chExt cx="635823" cy="724018"/>
            </a:xfrm>
          </p:grpSpPr>
          <p:sp>
            <p:nvSpPr>
              <p:cNvPr id="1048588" name="橢圓 60"/>
              <p:cNvSpPr/>
              <p:nvPr userDrawn="1"/>
            </p:nvSpPr>
            <p:spPr>
              <a:xfrm>
                <a:off x="4211395" y="820716"/>
                <a:ext cx="421565" cy="432453"/>
              </a:xfrm>
              <a:prstGeom prst="ellipse">
                <a:avLst/>
              </a:prstGeom>
              <a:solidFill>
                <a:srgbClr val="E0C6CA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2097155" name="圖片 57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 flipV="1">
                <a:off x="4104265" y="633666"/>
                <a:ext cx="635823" cy="724018"/>
              </a:xfrm>
              <a:prstGeom prst="rect">
                <a:avLst/>
              </a:prstGeom>
            </p:spPr>
          </p:pic>
        </p:grpSp>
        <p:cxnSp>
          <p:nvCxnSpPr>
            <p:cNvPr id="3145728" name="直線接點 65"/>
            <p:cNvCxnSpPr>
              <a:cxnSpLocks/>
              <a:stCxn id="2097153" idx="2"/>
            </p:cNvCxnSpPr>
            <p:nvPr userDrawn="1"/>
          </p:nvCxnSpPr>
          <p:spPr>
            <a:xfrm flipH="1" flipV="1">
              <a:off x="1052551" y="0"/>
              <a:ext cx="1" cy="73877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45729" name="直線接點 67"/>
            <p:cNvCxnSpPr>
              <a:cxnSpLocks/>
              <a:stCxn id="2097154" idx="2"/>
            </p:cNvCxnSpPr>
            <p:nvPr userDrawn="1"/>
          </p:nvCxnSpPr>
          <p:spPr>
            <a:xfrm flipH="1" flipV="1">
              <a:off x="1855968" y="0"/>
              <a:ext cx="1" cy="63679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45730" name="直線接點 71"/>
            <p:cNvCxnSpPr>
              <a:cxnSpLocks/>
              <a:stCxn id="2097155" idx="2"/>
            </p:cNvCxnSpPr>
            <p:nvPr userDrawn="1"/>
          </p:nvCxnSpPr>
          <p:spPr>
            <a:xfrm flipH="1" flipV="1">
              <a:off x="2659385" y="0"/>
              <a:ext cx="1" cy="89116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48589" name="直角三角形 75"/>
          <p:cNvSpPr/>
          <p:nvPr userDrawn="1"/>
        </p:nvSpPr>
        <p:spPr>
          <a:xfrm flipH="1">
            <a:off x="7259306" y="1911321"/>
            <a:ext cx="1884689" cy="4952198"/>
          </a:xfrm>
          <a:prstGeom prst="rtTriangle">
            <a:avLst/>
          </a:prstGeom>
          <a:solidFill>
            <a:srgbClr val="66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3145731" name="直線接點 79"/>
          <p:cNvCxnSpPr>
            <a:cxnSpLocks/>
          </p:cNvCxnSpPr>
          <p:nvPr userDrawn="1"/>
        </p:nvCxnSpPr>
        <p:spPr>
          <a:xfrm flipV="1">
            <a:off x="3202283" y="3584667"/>
            <a:ext cx="5109210" cy="17417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45732" name="直線接點 81"/>
          <p:cNvCxnSpPr>
            <a:cxnSpLocks/>
          </p:cNvCxnSpPr>
          <p:nvPr userDrawn="1"/>
        </p:nvCxnSpPr>
        <p:spPr>
          <a:xfrm flipV="1">
            <a:off x="7614" y="22111"/>
            <a:ext cx="1604704" cy="5682004"/>
          </a:xfrm>
          <a:prstGeom prst="line">
            <a:avLst/>
          </a:prstGeom>
          <a:ln w="76200">
            <a:solidFill>
              <a:srgbClr val="E0C6C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45733" name="直線接點 89"/>
          <p:cNvCxnSpPr>
            <a:cxnSpLocks/>
          </p:cNvCxnSpPr>
          <p:nvPr userDrawn="1"/>
        </p:nvCxnSpPr>
        <p:spPr>
          <a:xfrm flipV="1">
            <a:off x="7554041" y="1938376"/>
            <a:ext cx="1598264" cy="4919625"/>
          </a:xfrm>
          <a:prstGeom prst="line">
            <a:avLst/>
          </a:prstGeom>
          <a:ln w="76200">
            <a:solidFill>
              <a:srgbClr val="E0C6C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48590" name="矩形 72"/>
          <p:cNvSpPr/>
          <p:nvPr userDrawn="1"/>
        </p:nvSpPr>
        <p:spPr>
          <a:xfrm flipH="1">
            <a:off x="-1" y="-748"/>
            <a:ext cx="9143999" cy="45719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9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0489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489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FB92-7FFD-4235-9EFC-83401E519E55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9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914" name="矩形 9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097174" name="圖片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176" y="6436560"/>
            <a:ext cx="1652254" cy="360000"/>
          </a:xfrm>
          <a:prstGeom prst="rect">
            <a:avLst/>
          </a:prstGeom>
        </p:spPr>
      </p:pic>
      <p:sp>
        <p:nvSpPr>
          <p:cNvPr id="1048915" name="矩形 11"/>
          <p:cNvSpPr/>
          <p:nvPr userDrawn="1"/>
        </p:nvSpPr>
        <p:spPr>
          <a:xfrm>
            <a:off x="7896828" y="637177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7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E09-9E61-4E52-87CC-1BEC83C2A2BC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8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876" name="矩形 8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097168" name="圖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176" y="6436560"/>
            <a:ext cx="1652254" cy="360000"/>
          </a:xfrm>
          <a:prstGeom prst="rect">
            <a:avLst/>
          </a:prstGeom>
        </p:spPr>
      </p:pic>
      <p:sp>
        <p:nvSpPr>
          <p:cNvPr id="1048877" name="矩形 10"/>
          <p:cNvSpPr/>
          <p:nvPr userDrawn="1"/>
        </p:nvSpPr>
        <p:spPr>
          <a:xfrm>
            <a:off x="7896828" y="637177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9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9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F8D5-9825-4635-AE39-D791A8437999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9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907" name="矩形 8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097173" name="圖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176" y="6436560"/>
            <a:ext cx="1652254" cy="360000"/>
          </a:xfrm>
          <a:prstGeom prst="rect">
            <a:avLst/>
          </a:prstGeom>
        </p:spPr>
      </p:pic>
      <p:sp>
        <p:nvSpPr>
          <p:cNvPr id="1048908" name="矩形 10"/>
          <p:cNvSpPr/>
          <p:nvPr userDrawn="1"/>
        </p:nvSpPr>
        <p:spPr>
          <a:xfrm>
            <a:off x="7896828" y="637177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082-AF48-4421-8B06-43E72595FBAB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97156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447775"/>
            <a:ext cx="1652254" cy="360000"/>
          </a:xfrm>
          <a:prstGeom prst="rect">
            <a:avLst/>
          </a:prstGeom>
        </p:spPr>
      </p:pic>
      <p:sp>
        <p:nvSpPr>
          <p:cNvPr id="1048596" name="矩形 8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48597" name="矩形 11"/>
          <p:cNvSpPr/>
          <p:nvPr userDrawn="1"/>
        </p:nvSpPr>
        <p:spPr>
          <a:xfrm>
            <a:off x="7896828" y="637177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8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0488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73E1-06BE-482F-B05C-9AB791CE1A56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8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97170" name="圖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176" y="6436560"/>
            <a:ext cx="1652254" cy="360000"/>
          </a:xfrm>
          <a:prstGeom prst="rect">
            <a:avLst/>
          </a:prstGeom>
        </p:spPr>
      </p:pic>
      <p:sp>
        <p:nvSpPr>
          <p:cNvPr id="1048889" name="矩形 8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48890" name="矩形 9"/>
          <p:cNvSpPr/>
          <p:nvPr userDrawn="1"/>
        </p:nvSpPr>
        <p:spPr>
          <a:xfrm>
            <a:off x="7896828" y="637177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5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488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4D71-26EA-4BB0-869F-77667D76D7C2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8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860" name="矩形 8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097165" name="圖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176" y="6436560"/>
            <a:ext cx="1652254" cy="360000"/>
          </a:xfrm>
          <a:prstGeom prst="rect">
            <a:avLst/>
          </a:prstGeom>
        </p:spPr>
      </p:pic>
      <p:sp>
        <p:nvSpPr>
          <p:cNvPr id="1048861" name="矩形 10"/>
          <p:cNvSpPr/>
          <p:nvPr userDrawn="1"/>
        </p:nvSpPr>
        <p:spPr>
          <a:xfrm>
            <a:off x="7896828" y="637177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9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9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8D95-E81B-4835-9EC7-9E237ABF523C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8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896" name="矩形 9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097171" name="圖片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176" y="6436560"/>
            <a:ext cx="1652254" cy="360000"/>
          </a:xfrm>
          <a:prstGeom prst="rect">
            <a:avLst/>
          </a:prstGeom>
        </p:spPr>
      </p:pic>
      <p:sp>
        <p:nvSpPr>
          <p:cNvPr id="1048897" name="矩形 11"/>
          <p:cNvSpPr/>
          <p:nvPr userDrawn="1"/>
        </p:nvSpPr>
        <p:spPr>
          <a:xfrm>
            <a:off x="7896828" y="637177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6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4886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6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4886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6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B035-609A-436D-8F8B-3B959547CAC9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86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870" name="矩形 11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097167" name="圖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176" y="6436560"/>
            <a:ext cx="1652254" cy="360000"/>
          </a:xfrm>
          <a:prstGeom prst="rect">
            <a:avLst/>
          </a:prstGeom>
        </p:spPr>
      </p:pic>
      <p:sp>
        <p:nvSpPr>
          <p:cNvPr id="1048871" name="矩形 13"/>
          <p:cNvSpPr/>
          <p:nvPr userDrawn="1"/>
        </p:nvSpPr>
        <p:spPr>
          <a:xfrm>
            <a:off x="7896828" y="637177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989A-EC3A-4972-B1B8-FE4268BBD287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9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97172" name="圖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8" y="6391404"/>
            <a:ext cx="1881445" cy="409937"/>
          </a:xfrm>
          <a:prstGeom prst="rect">
            <a:avLst/>
          </a:prstGeom>
        </p:spPr>
      </p:pic>
      <p:sp>
        <p:nvSpPr>
          <p:cNvPr id="1048901" name="矩形 7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48902" name="矩形 8"/>
          <p:cNvSpPr/>
          <p:nvPr userDrawn="1"/>
        </p:nvSpPr>
        <p:spPr>
          <a:xfrm>
            <a:off x="7896828" y="637177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785C-BC4A-4D80-9D6A-CFC7B57F6DB5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6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612" name="矩形 6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097157" name="圖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176" y="6436560"/>
            <a:ext cx="1652254" cy="360000"/>
          </a:xfrm>
          <a:prstGeom prst="rect">
            <a:avLst/>
          </a:prstGeom>
        </p:spPr>
      </p:pic>
      <p:sp>
        <p:nvSpPr>
          <p:cNvPr id="1048613" name="矩形 8"/>
          <p:cNvSpPr/>
          <p:nvPr userDrawn="1"/>
        </p:nvSpPr>
        <p:spPr>
          <a:xfrm>
            <a:off x="7896828" y="637177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87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88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488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112D-13AC-4AFE-8C1C-6BDBB5B22B1C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8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8883" name="矩形 9"/>
          <p:cNvSpPr/>
          <p:nvPr userDrawn="1"/>
        </p:nvSpPr>
        <p:spPr>
          <a:xfrm flipH="1" flipV="1">
            <a:off x="1" y="6355404"/>
            <a:ext cx="9143999" cy="36000"/>
          </a:xfrm>
          <a:prstGeom prst="rect">
            <a:avLst/>
          </a:prstGeom>
          <a:gradFill>
            <a:gsLst>
              <a:gs pos="16000">
                <a:schemeClr val="tx1"/>
              </a:gs>
              <a:gs pos="42000">
                <a:srgbClr val="660032"/>
              </a:gs>
              <a:gs pos="58000">
                <a:srgbClr val="FFFF00"/>
              </a:gs>
              <a:gs pos="72994">
                <a:srgbClr val="FFFF00"/>
              </a:gs>
              <a:gs pos="100000">
                <a:srgbClr val="660032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097169" name="圖片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1176" y="6436560"/>
            <a:ext cx="1652254" cy="360000"/>
          </a:xfrm>
          <a:prstGeom prst="rect">
            <a:avLst/>
          </a:prstGeom>
        </p:spPr>
      </p:pic>
      <p:sp>
        <p:nvSpPr>
          <p:cNvPr id="1048884" name="矩形 11"/>
          <p:cNvSpPr/>
          <p:nvPr userDrawn="1"/>
        </p:nvSpPr>
        <p:spPr>
          <a:xfrm>
            <a:off x="7896828" y="6371774"/>
            <a:ext cx="56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7733547-C233-4ECF-87BB-4C2671E03F78}" type="slidenum">
              <a:rPr lang="zh-TW" altLang="en-US" sz="1800" b="1" smtClean="0">
                <a:solidFill>
                  <a:srgbClr val="002060"/>
                </a:solidFill>
                <a:effectLst/>
              </a:rPr>
              <a:pPr algn="r"/>
              <a:t>‹#›</a:t>
            </a:fld>
            <a:endParaRPr lang="zh-TW" altLang="en-US" sz="1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C98F-13D2-490A-A38F-E566C350C798}" type="datetime1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4B9C-1E20-422F-BCB2-097F5DDD6C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admi.edu.tw/111entranc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dirty="0">
                <a:sym typeface="Oswald"/>
              </a:rPr>
              <a:t>技專校院考招連動</a:t>
            </a:r>
            <a:endParaRPr lang="zh-TW" alt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資料庫圖表 6"/>
          <p:cNvGraphicFramePr>
            <a:graphicFrameLocks/>
          </p:cNvGraphicFramePr>
          <p:nvPr/>
        </p:nvGraphicFramePr>
        <p:xfrm>
          <a:off x="295970" y="1163664"/>
          <a:ext cx="8668529" cy="515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8845" name="內容版面配置區 4"/>
          <p:cNvSpPr txBox="1"/>
          <p:nvPr/>
        </p:nvSpPr>
        <p:spPr>
          <a:xfrm>
            <a:off x="916534" y="922750"/>
            <a:ext cx="7638481" cy="7282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13716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學年度起科技繁星增列技能領域為第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比序</a:t>
            </a:r>
          </a:p>
        </p:txBody>
      </p:sp>
      <p:sp>
        <p:nvSpPr>
          <p:cNvPr id="1048846" name="矩形 8"/>
          <p:cNvSpPr/>
          <p:nvPr/>
        </p:nvSpPr>
        <p:spPr>
          <a:xfrm>
            <a:off x="826491" y="1483155"/>
            <a:ext cx="79697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呼應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學年度技術型高中新課綱增進學生實習操作能力，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調增部定實習科目學分數形成「技能領域」，依群科特色提供學生不同專業訓練，強化基礎實務技能教學，將技能領域納入科技繁星比序項目。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學年度實施，適用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學年度高一新生。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847" name="標題 2"/>
          <p:cNvSpPr txBox="1"/>
          <p:nvPr/>
        </p:nvSpPr>
        <p:spPr>
          <a:xfrm>
            <a:off x="0" y="0"/>
            <a:ext cx="9144000" cy="974823"/>
          </a:xfrm>
          <a:prstGeom prst="rect">
            <a:avLst/>
          </a:prstGeom>
          <a:solidFill>
            <a:srgbClr val="D6F5F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-45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25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五、科技繁星比序納入技能領域</a:t>
            </a:r>
          </a:p>
        </p:txBody>
      </p:sp>
      <p:grpSp>
        <p:nvGrpSpPr>
          <p:cNvPr id="88" name="群組 12"/>
          <p:cNvGrpSpPr/>
          <p:nvPr/>
        </p:nvGrpSpPr>
        <p:grpSpPr>
          <a:xfrm>
            <a:off x="475791" y="1105421"/>
            <a:ext cx="383936" cy="349770"/>
            <a:chOff x="-859097" y="1792865"/>
            <a:chExt cx="914400" cy="914400"/>
          </a:xfrm>
        </p:grpSpPr>
        <p:grpSp>
          <p:nvGrpSpPr>
            <p:cNvPr id="89" name="Group 5"/>
            <p:cNvGrpSpPr/>
            <p:nvPr/>
          </p:nvGrpSpPr>
          <p:grpSpPr>
            <a:xfrm>
              <a:off x="-859097" y="1792865"/>
              <a:ext cx="914400" cy="914400"/>
              <a:chOff x="5364088" y="2787774"/>
              <a:chExt cx="914400" cy="914400"/>
            </a:xfrm>
          </p:grpSpPr>
          <p:sp>
            <p:nvSpPr>
              <p:cNvPr id="1048848" name="Oval 3"/>
              <p:cNvSpPr/>
              <p:nvPr/>
            </p:nvSpPr>
            <p:spPr>
              <a:xfrm>
                <a:off x="5364088" y="2787774"/>
                <a:ext cx="914400" cy="914400"/>
              </a:xfrm>
              <a:prstGeom prst="ellipse">
                <a:avLst/>
              </a:prstGeom>
              <a:solidFill>
                <a:srgbClr val="FFCE29"/>
              </a:solidFill>
              <a:ln w="254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latinLnBrk="1"/>
                <a:endParaRPr lang="ko-KR" altLang="en-US" sz="2100" kern="0" dirty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48849" name="Oval 4"/>
              <p:cNvSpPr/>
              <p:nvPr/>
            </p:nvSpPr>
            <p:spPr>
              <a:xfrm>
                <a:off x="5443246" y="2866932"/>
                <a:ext cx="756084" cy="756084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latinLnBrk="1"/>
                <a:endParaRPr lang="ko-KR" altLang="en-US" sz="21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048850" name="Round Same Side Corner Rectangle 6"/>
            <p:cNvSpPr/>
            <p:nvPr/>
          </p:nvSpPr>
          <p:spPr>
            <a:xfrm rot="2700000">
              <a:off x="-500907" y="2016926"/>
              <a:ext cx="179740" cy="496992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100" dirty="0"/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06772"/>
              </p:ext>
            </p:extLst>
          </p:nvPr>
        </p:nvGraphicFramePr>
        <p:xfrm>
          <a:off x="475791" y="2761852"/>
          <a:ext cx="8259046" cy="3507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2053">
                  <a:extLst>
                    <a:ext uri="{9D8B030D-6E8A-4147-A177-3AD203B41FA5}">
                      <a16:colId xmlns:a16="http://schemas.microsoft.com/office/drawing/2014/main" val="3258959574"/>
                    </a:ext>
                  </a:extLst>
                </a:gridCol>
                <a:gridCol w="743712">
                  <a:extLst>
                    <a:ext uri="{9D8B030D-6E8A-4147-A177-3AD203B41FA5}">
                      <a16:colId xmlns:a16="http://schemas.microsoft.com/office/drawing/2014/main" val="3690013878"/>
                    </a:ext>
                  </a:extLst>
                </a:gridCol>
                <a:gridCol w="3643281">
                  <a:extLst>
                    <a:ext uri="{9D8B030D-6E8A-4147-A177-3AD203B41FA5}">
                      <a16:colId xmlns:a16="http://schemas.microsoft.com/office/drawing/2014/main" val="2008836603"/>
                    </a:ext>
                  </a:extLst>
                </a:gridCol>
              </a:tblGrid>
              <a:tr h="48342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技術型高中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比序項目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</a:t>
                      </a:r>
                      <a:endParaRPr lang="en-US" altLang="zh-TW" sz="14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排名順序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綜合高中專門學程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比序項目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237588"/>
                  </a:ext>
                </a:extLst>
              </a:tr>
              <a:tr h="293194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學業平均成績之群名次百分比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學業平均成績之群名次百分比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589154"/>
                  </a:ext>
                </a:extLst>
              </a:tr>
              <a:tr h="491031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專業及實習科目平均成績之群名次百分比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6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專精科目平均成績之群名次百分比</a:t>
                      </a:r>
                      <a:endParaRPr lang="en-US" altLang="zh-TW" sz="1600" b="1" u="none" strike="noStrike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59706"/>
                  </a:ext>
                </a:extLst>
              </a:tr>
              <a:tr h="491031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6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技能領域科目平均成績之群名次百分比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核心科目平均成績之群名次百分比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46791"/>
                  </a:ext>
                </a:extLst>
              </a:tr>
              <a:tr h="293194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英語文平均成績之群名次百分比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英語文平均成績之群名次百分比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410748"/>
                  </a:ext>
                </a:extLst>
              </a:tr>
              <a:tr h="293194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國語文平均成績之群名次百分比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國語文平均成績之群名次百分比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182581"/>
                  </a:ext>
                </a:extLst>
              </a:tr>
              <a:tr h="293194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數學平均成績之群名次百分比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數學平均成績之群名次百分比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124705"/>
                  </a:ext>
                </a:extLst>
              </a:tr>
              <a:tr h="293194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「競賽、證照及語文能力檢定」之總合成績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「競賽、證照及語文能力檢定」之總合成績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76234"/>
                  </a:ext>
                </a:extLst>
              </a:tr>
              <a:tr h="576280"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「學校幹部、志工、社會服務及社團參與」</a:t>
                      </a:r>
                      <a:endParaRPr lang="en-US" altLang="zh-TW" sz="14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之總合成績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「學校幹部、志工、社會服務及社團參與」</a:t>
                      </a:r>
                      <a:endParaRPr lang="en-US" altLang="zh-TW" sz="14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85725" indent="0" algn="just" defTabSz="9144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之總合成績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257488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925669" y="3776081"/>
            <a:ext cx="64633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92711" y="3327596"/>
            <a:ext cx="64633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矩形 2"/>
          <p:cNvSpPr/>
          <p:nvPr/>
        </p:nvSpPr>
        <p:spPr>
          <a:xfrm>
            <a:off x="372222" y="169837"/>
            <a:ext cx="814110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en-US" sz="2500" b="1" spc="-150" dirty="0">
                <a:effectLst>
                  <a:glow rad="63500">
                    <a:schemeClr val="bg1">
                      <a:lumMod val="95000"/>
                      <a:lumOff val="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Oswald"/>
              </a:rPr>
              <a:t>技專校院考招資訊查詢</a:t>
            </a:r>
            <a:endParaRPr lang="zh-TW" altLang="en-US" sz="2500" spc="-150" dirty="0">
              <a:effectLst>
                <a:glow rad="63500">
                  <a:schemeClr val="bg1">
                    <a:lumMod val="95000"/>
                    <a:lumOff val="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36" y="762201"/>
            <a:ext cx="7214557" cy="551885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標題 1"/>
          <p:cNvSpPr txBox="1"/>
          <p:nvPr/>
        </p:nvSpPr>
        <p:spPr>
          <a:xfrm>
            <a:off x="0" y="0"/>
            <a:ext cx="9144000" cy="1019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fontAlgn="auto">
              <a:spcBef>
                <a:spcPct val="0"/>
              </a:spcBef>
            </a:pPr>
            <a:r>
              <a:rPr lang="zh-TW" altLang="en-US" sz="25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壹、技專校院多元入學簡介</a:t>
            </a:r>
            <a:endParaRPr lang="en-US" altLang="zh-TW" sz="250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ct val="0"/>
              </a:spcBef>
            </a:pPr>
            <a:r>
              <a:rPr lang="zh-TW" altLang="en-US" sz="25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依高級中等學校</a:t>
            </a:r>
            <a:r>
              <a:rPr kumimoji="0" lang="zh-TW" altLang="en-US" sz="25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學生群科</a:t>
            </a:r>
            <a:r>
              <a:rPr kumimoji="0" lang="en-US" altLang="zh-TW" sz="25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5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學程別選擇四技二專升學管道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246538" y="5591485"/>
            <a:ext cx="882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:1.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紅色粗框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之招生管道為備</a:t>
            </a:r>
            <a:r>
              <a:rPr lang="zh-TW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審資料參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採學生學習歷程檔案</a:t>
            </a:r>
            <a:r>
              <a:rPr lang="zh-TW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；其餘招生管道無須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參採學生學習歷程檔案。</a:t>
            </a:r>
            <a:endParaRPr lang="en-US" altLang="zh-TW" sz="1200" dirty="0"/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青年教育與就業儲蓄帳戶方案學生亦可參加。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同等學力除繁星計畫，其他均可報名。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77379"/>
              </p:ext>
            </p:extLst>
          </p:nvPr>
        </p:nvGraphicFramePr>
        <p:xfrm>
          <a:off x="246538" y="1097329"/>
          <a:ext cx="8650924" cy="4351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2562">
                  <a:extLst>
                    <a:ext uri="{9D8B030D-6E8A-4147-A177-3AD203B41FA5}">
                      <a16:colId xmlns:a16="http://schemas.microsoft.com/office/drawing/2014/main" val="1006529308"/>
                    </a:ext>
                  </a:extLst>
                </a:gridCol>
                <a:gridCol w="917200">
                  <a:extLst>
                    <a:ext uri="{9D8B030D-6E8A-4147-A177-3AD203B41FA5}">
                      <a16:colId xmlns:a16="http://schemas.microsoft.com/office/drawing/2014/main" val="251363576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14665039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53109574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72634822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7239417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879776533"/>
                    </a:ext>
                  </a:extLst>
                </a:gridCol>
                <a:gridCol w="1429862">
                  <a:extLst>
                    <a:ext uri="{9D8B030D-6E8A-4147-A177-3AD203B41FA5}">
                      <a16:colId xmlns:a16="http://schemas.microsoft.com/office/drawing/2014/main" val="1245975946"/>
                    </a:ext>
                  </a:extLst>
                </a:gridCol>
              </a:tblGrid>
              <a:tr h="1526958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  <a:endParaRPr lang="en-US" alt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altLang="en-US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群科</a:t>
                      </a:r>
                      <a:r>
                        <a:rPr lang="en-US" alt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學程別</a:t>
                      </a:r>
                      <a:endParaRPr 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專業群科、專門學程、學術學程</a:t>
                      </a:r>
                      <a:r>
                        <a:rPr lang="en-US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普通科非應屆畢業生</a:t>
                      </a:r>
                      <a:endParaRPr 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專業群科、</a:t>
                      </a: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專門學程</a:t>
                      </a:r>
                      <a:endParaRPr 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專業群科、專門學程、學術學程、普通科</a:t>
                      </a:r>
                      <a:endParaRPr 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普通科、專門學程、學術學程</a:t>
                      </a:r>
                      <a:endParaRPr lang="zh-TW" sz="17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277402"/>
                  </a:ext>
                </a:extLst>
              </a:tr>
              <a:tr h="750109">
                <a:tc>
                  <a:txBody>
                    <a:bodyPr/>
                    <a:lstStyle/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考試</a:t>
                      </a:r>
                      <a:endParaRPr lang="en-US" altLang="zh-TW" sz="17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名稱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四技二專統一入學測驗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大學學科能力測驗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977108"/>
                  </a:ext>
                </a:extLst>
              </a:tr>
              <a:tr h="1310523">
                <a:tc>
                  <a:txBody>
                    <a:bodyPr/>
                    <a:lstStyle/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特殊報名資格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校內推薦</a:t>
                      </a: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在校前</a:t>
                      </a: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具特殊經歷、實驗教育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具國際或全國技藝能競賽得獎正備取國手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具技藝能競賽得獎或取得乙級以上技術士證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739304"/>
                  </a:ext>
                </a:extLst>
              </a:tr>
              <a:tr h="763479">
                <a:tc>
                  <a:txBody>
                    <a:bodyPr/>
                    <a:lstStyle/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招生</a:t>
                      </a:r>
                      <a:endParaRPr lang="en-US" altLang="zh-TW" sz="17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管道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en-US" altLang="zh-TW" sz="17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聯合登記分發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四技繁星計畫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</a:t>
                      </a:r>
                      <a:r>
                        <a:rPr lang="en-US" altLang="zh-TW" sz="17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endParaRPr lang="en-US" alt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選才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endParaRPr lang="en-US" alt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保送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endParaRPr lang="en-US" alt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甄審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四技申請</a:t>
                      </a:r>
                      <a:endParaRPr lang="en-US" alt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31385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212783" y="4658628"/>
            <a:ext cx="962526" cy="80902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447320" y="4658209"/>
            <a:ext cx="993007" cy="8090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440327" y="4658209"/>
            <a:ext cx="1457135" cy="8090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 rot="1060424">
            <a:off x="7655002" y="176098"/>
            <a:ext cx="1370974" cy="540815"/>
            <a:chOff x="470867" y="1134968"/>
            <a:chExt cx="8306457" cy="540815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gray">
            <a:xfrm flipH="1">
              <a:off x="492039" y="1134968"/>
              <a:ext cx="8285285" cy="54081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gray">
            <a:xfrm>
              <a:off x="470867" y="1226209"/>
              <a:ext cx="822373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18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招生管道不變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670711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標題 2"/>
          <p:cNvSpPr txBox="1"/>
          <p:nvPr/>
        </p:nvSpPr>
        <p:spPr>
          <a:xfrm>
            <a:off x="0" y="-2416"/>
            <a:ext cx="9144000" cy="974725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-45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一、整體規劃概念與重點</a:t>
            </a:r>
            <a:endParaRPr lang="en-US" altLang="zh-TW" sz="25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21" name="左箭头 4"/>
          <p:cNvSpPr/>
          <p:nvPr/>
        </p:nvSpPr>
        <p:spPr>
          <a:xfrm rot="16200000" flipH="1">
            <a:off x="3961225" y="1718872"/>
            <a:ext cx="983146" cy="953627"/>
          </a:xfrm>
          <a:prstGeom prst="leftArrow">
            <a:avLst>
              <a:gd name="adj1" fmla="val 59445"/>
              <a:gd name="adj2" fmla="val 4414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23" name="左箭头 4"/>
          <p:cNvSpPr/>
          <p:nvPr/>
        </p:nvSpPr>
        <p:spPr>
          <a:xfrm rot="16200000" flipH="1">
            <a:off x="4092907" y="4585307"/>
            <a:ext cx="835363" cy="1007796"/>
          </a:xfrm>
          <a:prstGeom prst="leftArrow">
            <a:avLst>
              <a:gd name="adj1" fmla="val 59445"/>
              <a:gd name="adj2" fmla="val 4414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24" name="椭圆 2"/>
          <p:cNvSpPr/>
          <p:nvPr/>
        </p:nvSpPr>
        <p:spPr>
          <a:xfrm rot="21023469">
            <a:off x="391934" y="4760064"/>
            <a:ext cx="1755076" cy="150060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38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40" name="圓角矩形 40"/>
          <p:cNvSpPr/>
          <p:nvPr/>
        </p:nvSpPr>
        <p:spPr>
          <a:xfrm>
            <a:off x="884949" y="5375722"/>
            <a:ext cx="7506016" cy="7391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2400" b="1" spc="225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spc="225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學年度實施新課綱</a:t>
            </a:r>
            <a:endParaRPr lang="en-US" altLang="zh-TW" sz="2400" b="1" spc="225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著重學生技能養成、提升學生務實致用能力、重視學生學習歷程</a:t>
            </a:r>
          </a:p>
        </p:txBody>
      </p:sp>
      <p:sp>
        <p:nvSpPr>
          <p:cNvPr id="1048741" name="圓角矩形 41"/>
          <p:cNvSpPr/>
          <p:nvPr/>
        </p:nvSpPr>
        <p:spPr>
          <a:xfrm>
            <a:off x="884949" y="1207556"/>
            <a:ext cx="7506016" cy="44382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2400" b="1" spc="225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優化技專校院選才機制、強化人才培育連貫性</a:t>
            </a:r>
            <a:endParaRPr lang="zh-CN" altLang="en-US" sz="2400" b="1" spc="225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標題 1"/>
          <p:cNvSpPr txBox="1"/>
          <p:nvPr/>
        </p:nvSpPr>
        <p:spPr>
          <a:xfrm>
            <a:off x="-2158817" y="1660193"/>
            <a:ext cx="9144000" cy="8551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fontAlgn="auto">
              <a:spcBef>
                <a:spcPct val="0"/>
              </a:spcBef>
            </a:pPr>
            <a:endParaRPr kumimoji="0" lang="zh-TW" altLang="en-US" sz="2500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994850" y="1885804"/>
            <a:ext cx="7396115" cy="3300816"/>
            <a:chOff x="6409910" y="1736543"/>
            <a:chExt cx="6484531" cy="3300816"/>
          </a:xfrm>
        </p:grpSpPr>
        <p:sp>
          <p:nvSpPr>
            <p:cNvPr id="1048722" name="圆角矩形 10"/>
            <p:cNvSpPr/>
            <p:nvPr/>
          </p:nvSpPr>
          <p:spPr>
            <a:xfrm rot="21023469">
              <a:off x="9641368" y="2661268"/>
              <a:ext cx="219930" cy="1875932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726" name="圆角矩形 6"/>
            <p:cNvSpPr/>
            <p:nvPr/>
          </p:nvSpPr>
          <p:spPr>
            <a:xfrm rot="21023469">
              <a:off x="8099444" y="2948100"/>
              <a:ext cx="203992" cy="1827421"/>
            </a:xfrm>
            <a:prstGeom prst="roundRect">
              <a:avLst>
                <a:gd name="adj" fmla="val 50000"/>
              </a:avLst>
            </a:prstGeom>
            <a:solidFill>
              <a:srgbClr val="C12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728" name="圆角矩形 10"/>
            <p:cNvSpPr/>
            <p:nvPr/>
          </p:nvSpPr>
          <p:spPr>
            <a:xfrm rot="21023469">
              <a:off x="11194355" y="2444166"/>
              <a:ext cx="202748" cy="1827422"/>
            </a:xfrm>
            <a:prstGeom prst="roundRect">
              <a:avLst>
                <a:gd name="adj" fmla="val 50000"/>
              </a:avLst>
            </a:prstGeom>
            <a:solidFill>
              <a:srgbClr val="B315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6409910" y="1736543"/>
              <a:ext cx="6484531" cy="3300816"/>
              <a:chOff x="1345828" y="1849179"/>
              <a:chExt cx="6484531" cy="3300816"/>
            </a:xfrm>
          </p:grpSpPr>
          <p:sp>
            <p:nvSpPr>
              <p:cNvPr id="1048725" name="圆角矩形 3"/>
              <p:cNvSpPr/>
              <p:nvPr/>
            </p:nvSpPr>
            <p:spPr>
              <a:xfrm rot="21023469">
                <a:off x="1494219" y="3322574"/>
                <a:ext cx="203992" cy="1827421"/>
              </a:xfrm>
              <a:prstGeom prst="roundRect">
                <a:avLst>
                  <a:gd name="adj" fmla="val 50000"/>
                </a:avLst>
              </a:prstGeom>
              <a:solidFill>
                <a:srgbClr val="007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8729" name="左箭头 4"/>
              <p:cNvSpPr/>
              <p:nvPr/>
            </p:nvSpPr>
            <p:spPr>
              <a:xfrm rot="21023469" flipH="1">
                <a:off x="1345828" y="2945886"/>
                <a:ext cx="6484531" cy="15581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8730" name="圆角矩形 1"/>
              <p:cNvSpPr/>
              <p:nvPr/>
            </p:nvSpPr>
            <p:spPr>
              <a:xfrm rot="21023469">
                <a:off x="1564045" y="3182837"/>
                <a:ext cx="1415504" cy="1827422"/>
              </a:xfrm>
              <a:custGeom>
                <a:avLst/>
                <a:gdLst/>
                <a:ahLst/>
                <a:cxnLst/>
                <a:rect l="l" t="t" r="r" b="b"/>
                <a:pathLst>
                  <a:path w="1597704" h="2026920">
                    <a:moveTo>
                      <a:pt x="71165" y="0"/>
                    </a:moveTo>
                    <a:lnTo>
                      <a:pt x="1402123" y="0"/>
                    </a:lnTo>
                    <a:cubicBezTo>
                      <a:pt x="1510139" y="0"/>
                      <a:pt x="1597704" y="87565"/>
                      <a:pt x="1597704" y="195581"/>
                    </a:cubicBezTo>
                    <a:lnTo>
                      <a:pt x="1597704" y="1831339"/>
                    </a:lnTo>
                    <a:cubicBezTo>
                      <a:pt x="1597704" y="1939355"/>
                      <a:pt x="1510139" y="2026920"/>
                      <a:pt x="1402123" y="2026920"/>
                    </a:cubicBezTo>
                    <a:lnTo>
                      <a:pt x="71165" y="2026920"/>
                    </a:lnTo>
                    <a:cubicBezTo>
                      <a:pt x="45996" y="2026920"/>
                      <a:pt x="21937" y="2022166"/>
                      <a:pt x="0" y="2013091"/>
                    </a:cubicBezTo>
                    <a:cubicBezTo>
                      <a:pt x="43812" y="1993123"/>
                      <a:pt x="73704" y="1948743"/>
                      <a:pt x="73704" y="1897380"/>
                    </a:cubicBezTo>
                    <a:lnTo>
                      <a:pt x="73704" y="129540"/>
                    </a:lnTo>
                    <a:cubicBezTo>
                      <a:pt x="73704" y="78178"/>
                      <a:pt x="43812" y="33797"/>
                      <a:pt x="0" y="13829"/>
                    </a:cubicBezTo>
                    <a:cubicBezTo>
                      <a:pt x="21937" y="4755"/>
                      <a:pt x="45996" y="0"/>
                      <a:pt x="71165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8731" name="圆角矩形 1"/>
              <p:cNvSpPr/>
              <p:nvPr/>
            </p:nvSpPr>
            <p:spPr>
              <a:xfrm rot="21023469">
                <a:off x="3125280" y="2918990"/>
                <a:ext cx="1415504" cy="1827422"/>
              </a:xfrm>
              <a:custGeom>
                <a:avLst/>
                <a:gdLst/>
                <a:ahLst/>
                <a:cxnLst/>
                <a:rect l="l" t="t" r="r" b="b"/>
                <a:pathLst>
                  <a:path w="1597704" h="2026920">
                    <a:moveTo>
                      <a:pt x="71165" y="0"/>
                    </a:moveTo>
                    <a:lnTo>
                      <a:pt x="1402123" y="0"/>
                    </a:lnTo>
                    <a:cubicBezTo>
                      <a:pt x="1510139" y="0"/>
                      <a:pt x="1597704" y="87565"/>
                      <a:pt x="1597704" y="195581"/>
                    </a:cubicBezTo>
                    <a:lnTo>
                      <a:pt x="1597704" y="1831339"/>
                    </a:lnTo>
                    <a:cubicBezTo>
                      <a:pt x="1597704" y="1939355"/>
                      <a:pt x="1510139" y="2026920"/>
                      <a:pt x="1402123" y="2026920"/>
                    </a:cubicBezTo>
                    <a:lnTo>
                      <a:pt x="71165" y="2026920"/>
                    </a:lnTo>
                    <a:cubicBezTo>
                      <a:pt x="45996" y="2026920"/>
                      <a:pt x="21937" y="2022166"/>
                      <a:pt x="0" y="2013091"/>
                    </a:cubicBezTo>
                    <a:cubicBezTo>
                      <a:pt x="43812" y="1993123"/>
                      <a:pt x="73704" y="1948743"/>
                      <a:pt x="73704" y="1897380"/>
                    </a:cubicBezTo>
                    <a:lnTo>
                      <a:pt x="73704" y="129540"/>
                    </a:lnTo>
                    <a:cubicBezTo>
                      <a:pt x="73704" y="78178"/>
                      <a:pt x="43812" y="33797"/>
                      <a:pt x="0" y="13829"/>
                    </a:cubicBezTo>
                    <a:cubicBezTo>
                      <a:pt x="21937" y="4755"/>
                      <a:pt x="45996" y="0"/>
                      <a:pt x="71165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8733" name="圆角矩形 1"/>
              <p:cNvSpPr/>
              <p:nvPr/>
            </p:nvSpPr>
            <p:spPr>
              <a:xfrm rot="21023469">
                <a:off x="6208791" y="2415286"/>
                <a:ext cx="1415504" cy="1827422"/>
              </a:xfrm>
              <a:custGeom>
                <a:avLst/>
                <a:gdLst/>
                <a:ahLst/>
                <a:cxnLst/>
                <a:rect l="l" t="t" r="r" b="b"/>
                <a:pathLst>
                  <a:path w="1597704" h="2026920">
                    <a:moveTo>
                      <a:pt x="71165" y="0"/>
                    </a:moveTo>
                    <a:lnTo>
                      <a:pt x="1402123" y="0"/>
                    </a:lnTo>
                    <a:cubicBezTo>
                      <a:pt x="1510139" y="0"/>
                      <a:pt x="1597704" y="87565"/>
                      <a:pt x="1597704" y="195581"/>
                    </a:cubicBezTo>
                    <a:lnTo>
                      <a:pt x="1597704" y="1831339"/>
                    </a:lnTo>
                    <a:cubicBezTo>
                      <a:pt x="1597704" y="1939355"/>
                      <a:pt x="1510139" y="2026920"/>
                      <a:pt x="1402123" y="2026920"/>
                    </a:cubicBezTo>
                    <a:lnTo>
                      <a:pt x="71165" y="2026920"/>
                    </a:lnTo>
                    <a:cubicBezTo>
                      <a:pt x="45996" y="2026920"/>
                      <a:pt x="21937" y="2022166"/>
                      <a:pt x="0" y="2013091"/>
                    </a:cubicBezTo>
                    <a:cubicBezTo>
                      <a:pt x="43812" y="1993123"/>
                      <a:pt x="73704" y="1948743"/>
                      <a:pt x="73704" y="1897380"/>
                    </a:cubicBezTo>
                    <a:lnTo>
                      <a:pt x="73704" y="129540"/>
                    </a:lnTo>
                    <a:cubicBezTo>
                      <a:pt x="73704" y="78178"/>
                      <a:pt x="43812" y="33797"/>
                      <a:pt x="0" y="13829"/>
                    </a:cubicBezTo>
                    <a:cubicBezTo>
                      <a:pt x="21937" y="4755"/>
                      <a:pt x="45996" y="0"/>
                      <a:pt x="7116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E1836"/>
                  </a:gs>
                  <a:gs pos="100000">
                    <a:srgbClr val="E83452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8734" name="TextBox 17"/>
              <p:cNvSpPr txBox="1"/>
              <p:nvPr/>
            </p:nvSpPr>
            <p:spPr bwMode="auto">
              <a:xfrm rot="21023469">
                <a:off x="1669155" y="3323605"/>
                <a:ext cx="1292662" cy="1545884"/>
              </a:xfrm>
              <a:prstGeom prst="rect">
                <a:avLst/>
              </a:prstGeom>
              <a:noFill/>
            </p:spPr>
            <p:txBody>
              <a:bodyPr vert="eaVert" wrap="square" anchor="t" anchorCtr="0">
                <a:spAutoFit/>
              </a:bodyPr>
              <a:lstStyle/>
              <a:p>
                <a:pPr algn="ctr" defTabSz="685800"/>
                <a:r>
                  <a:rPr lang="zh-TW" altLang="en-US" sz="2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範圍調整</a:t>
                </a:r>
                <a:endParaRPr lang="en-US" altLang="zh-TW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85800"/>
                <a:r>
                  <a:rPr lang="zh-TW" altLang="en-US" sz="2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科目命題統測專業</a:t>
                </a:r>
                <a:endParaRPr lang="en-US" altLang="zh-TW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8735" name="TextBox 20"/>
              <p:cNvSpPr txBox="1"/>
              <p:nvPr/>
            </p:nvSpPr>
            <p:spPr bwMode="auto">
              <a:xfrm rot="21023469">
                <a:off x="3397166" y="3021786"/>
                <a:ext cx="923330" cy="1519582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/>
              <a:p>
                <a:pPr algn="ctr" defTabSz="685800"/>
                <a:r>
                  <a:rPr lang="zh-TW" altLang="en-US" sz="2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導向題型</a:t>
                </a:r>
                <a:endParaRPr lang="en-US" altLang="zh-TW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85800"/>
                <a:r>
                  <a:rPr lang="zh-TW" altLang="en-US" sz="2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統測素養</a:t>
                </a:r>
                <a:endParaRPr lang="en-US" altLang="zh-TW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8736" name="椭圆 25"/>
              <p:cNvSpPr/>
              <p:nvPr/>
            </p:nvSpPr>
            <p:spPr>
              <a:xfrm rot="21023469">
                <a:off x="2874676" y="4718772"/>
                <a:ext cx="1755076" cy="150060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  <a:alpha val="38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8738" name="圆角矩形 1"/>
              <p:cNvSpPr/>
              <p:nvPr/>
            </p:nvSpPr>
            <p:spPr>
              <a:xfrm rot="21023469">
                <a:off x="4691319" y="2640668"/>
                <a:ext cx="1380094" cy="1912597"/>
              </a:xfrm>
              <a:custGeom>
                <a:avLst/>
                <a:gdLst/>
                <a:ahLst/>
                <a:cxnLst/>
                <a:rect l="l" t="t" r="r" b="b"/>
                <a:pathLst>
                  <a:path w="1597704" h="2026920">
                    <a:moveTo>
                      <a:pt x="71165" y="0"/>
                    </a:moveTo>
                    <a:lnTo>
                      <a:pt x="1402123" y="0"/>
                    </a:lnTo>
                    <a:cubicBezTo>
                      <a:pt x="1510139" y="0"/>
                      <a:pt x="1597704" y="87565"/>
                      <a:pt x="1597704" y="195581"/>
                    </a:cubicBezTo>
                    <a:lnTo>
                      <a:pt x="1597704" y="1831339"/>
                    </a:lnTo>
                    <a:cubicBezTo>
                      <a:pt x="1597704" y="1939355"/>
                      <a:pt x="1510139" y="2026920"/>
                      <a:pt x="1402123" y="2026920"/>
                    </a:cubicBezTo>
                    <a:lnTo>
                      <a:pt x="71165" y="2026920"/>
                    </a:lnTo>
                    <a:cubicBezTo>
                      <a:pt x="45996" y="2026920"/>
                      <a:pt x="21937" y="2022166"/>
                      <a:pt x="0" y="2013091"/>
                    </a:cubicBezTo>
                    <a:cubicBezTo>
                      <a:pt x="43812" y="1993123"/>
                      <a:pt x="73704" y="1948743"/>
                      <a:pt x="73704" y="1897380"/>
                    </a:cubicBezTo>
                    <a:lnTo>
                      <a:pt x="73704" y="129540"/>
                    </a:lnTo>
                    <a:cubicBezTo>
                      <a:pt x="73704" y="78178"/>
                      <a:pt x="43812" y="33797"/>
                      <a:pt x="0" y="13829"/>
                    </a:cubicBezTo>
                    <a:cubicBezTo>
                      <a:pt x="21937" y="4755"/>
                      <a:pt x="45996" y="0"/>
                      <a:pt x="71165" y="0"/>
                    </a:cubicBez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/>
                <a:endParaRPr lang="zh-CN" altLang="en-US" sz="135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8739" name="TextBox 26"/>
              <p:cNvSpPr txBox="1"/>
              <p:nvPr/>
            </p:nvSpPr>
            <p:spPr bwMode="auto">
              <a:xfrm rot="21023469">
                <a:off x="6205027" y="2453662"/>
                <a:ext cx="1338828" cy="1729409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/>
              <a:p>
                <a:pPr algn="ctr" defTabSz="685800"/>
                <a:r>
                  <a:rPr lang="zh-TW" altLang="en-US" sz="2500" b="1" spc="225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技能領域比序納入</a:t>
                </a:r>
              </a:p>
              <a:p>
                <a:pPr algn="ctr" defTabSz="685800"/>
                <a:r>
                  <a:rPr lang="zh-TW" altLang="en-US" sz="2500" b="1" spc="225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科技繁星</a:t>
                </a:r>
              </a:p>
            </p:txBody>
          </p:sp>
          <p:sp>
            <p:nvSpPr>
              <p:cNvPr id="1048742" name="TextBox 26"/>
              <p:cNvSpPr txBox="1"/>
              <p:nvPr/>
            </p:nvSpPr>
            <p:spPr bwMode="auto">
              <a:xfrm rot="21023469">
                <a:off x="4811179" y="2935484"/>
                <a:ext cx="1292662" cy="1639986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/>
              <a:p>
                <a:pPr algn="just" defTabSz="685800"/>
                <a:r>
                  <a:rPr lang="zh-TW" altLang="en-US" sz="2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學習歷程</a:t>
                </a:r>
                <a:endParaRPr lang="en-US" altLang="zh-TW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just" defTabSz="685800"/>
                <a:r>
                  <a:rPr lang="zh-TW" altLang="en-US" sz="2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參採學生</a:t>
                </a:r>
                <a:endParaRPr lang="en-US" altLang="zh-TW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just" defTabSz="685800"/>
                <a:r>
                  <a:rPr lang="zh-TW" altLang="en-US" sz="2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備審資料</a:t>
                </a:r>
                <a:endParaRPr lang="en-US" altLang="zh-TW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" name="文字方塊 1"/>
              <p:cNvSpPr txBox="1"/>
              <p:nvPr/>
            </p:nvSpPr>
            <p:spPr>
              <a:xfrm rot="21061123">
                <a:off x="1460010" y="2664653"/>
                <a:ext cx="115406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0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重點</a:t>
                </a:r>
                <a:r>
                  <a:rPr lang="en-US" altLang="zh-TW" sz="30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endParaRPr lang="zh-TW" altLang="en-US" sz="3000" b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 rot="21061123">
                <a:off x="3061553" y="2353551"/>
                <a:ext cx="115406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0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重點</a:t>
                </a:r>
                <a:r>
                  <a:rPr lang="en-US" altLang="zh-TW" sz="30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zh-TW" altLang="en-US" sz="3000" b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 rot="21061123">
                <a:off x="4765291" y="2097285"/>
                <a:ext cx="115406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0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重點</a:t>
                </a:r>
                <a:r>
                  <a:rPr lang="en-US" altLang="zh-TW" sz="30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endParaRPr lang="zh-TW" altLang="en-US" sz="3000" b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 rot="21061123">
                <a:off x="6252898" y="1849179"/>
                <a:ext cx="115406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0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重點</a:t>
                </a:r>
                <a:r>
                  <a:rPr lang="en-US" altLang="zh-TW" sz="30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endParaRPr lang="zh-TW" altLang="en-US" sz="3000" b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內容版面配置區 4"/>
          <p:cNvSpPr txBox="1">
            <a:spLocks/>
          </p:cNvSpPr>
          <p:nvPr/>
        </p:nvSpPr>
        <p:spPr>
          <a:xfrm>
            <a:off x="354106" y="1041331"/>
            <a:ext cx="8435788" cy="14972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統測考試科目為共同科目國文、英文、數學</a:t>
            </a:r>
            <a:r>
              <a:rPr lang="en-US" altLang="zh-TW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ABC</a:t>
            </a: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及專業科目（一）、專業科目（二）。</a:t>
            </a:r>
            <a:endParaRPr lang="en-US" altLang="zh-TW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各群</a:t>
            </a:r>
            <a:r>
              <a:rPr lang="en-US" altLang="zh-TW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類</a:t>
            </a:r>
            <a:r>
              <a:rPr lang="en-US" altLang="zh-TW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專業科目命題範圍原則：</a:t>
            </a:r>
            <a:r>
              <a:rPr lang="zh-TW" altLang="en-US" sz="1700" dirty="0">
                <a:solidFill>
                  <a:schemeClr val="accent6">
                    <a:lumMod val="75000"/>
                  </a:schemeClr>
                </a:solidFill>
              </a:rPr>
              <a:t>以現行命題範圍為基礎</a:t>
            </a:r>
            <a:r>
              <a:rPr lang="zh-TW" altLang="en-US" sz="1700" dirty="0"/>
              <a:t>、</a:t>
            </a:r>
            <a:r>
              <a:rPr lang="zh-TW" alt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TW" altLang="en-US" sz="1700" dirty="0">
                <a:solidFill>
                  <a:schemeClr val="accent6">
                    <a:lumMod val="75000"/>
                  </a:schemeClr>
                </a:solidFill>
              </a:rPr>
              <a:t>屬部定專業科目、屬部定實習科目、屬技專入學先備知識。</a:t>
            </a:r>
            <a:endParaRPr lang="en-US" altLang="zh-TW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10987"/>
              </p:ext>
            </p:extLst>
          </p:nvPr>
        </p:nvGraphicFramePr>
        <p:xfrm>
          <a:off x="490771" y="2735491"/>
          <a:ext cx="368743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361">
                  <a:extLst>
                    <a:ext uri="{9D8B030D-6E8A-4147-A177-3AD203B41FA5}">
                      <a16:colId xmlns:a16="http://schemas.microsoft.com/office/drawing/2014/main" val="3449185537"/>
                    </a:ext>
                  </a:extLst>
                </a:gridCol>
                <a:gridCol w="2352075">
                  <a:extLst>
                    <a:ext uri="{9D8B030D-6E8A-4147-A177-3AD203B41FA5}">
                      <a16:colId xmlns:a16="http://schemas.microsoft.com/office/drawing/2014/main" val="1644002735"/>
                    </a:ext>
                  </a:extLst>
                </a:gridCol>
              </a:tblGrid>
              <a:tr h="34506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技高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統測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群類</a:t>
                      </a: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282813"/>
                  </a:ext>
                </a:extLst>
              </a:tr>
              <a:tr h="3196527"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endParaRPr lang="en-US" altLang="zh-TW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en-US" altLang="zh-TW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</a:p>
                  </a:txBody>
                  <a:tcPr>
                    <a:solidFill>
                      <a:srgbClr val="FFE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藝術群（影視類）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r>
                        <a:rPr lang="en-US" altLang="zh-TW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2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電機類、資電類</a:t>
                      </a:r>
                      <a:endParaRPr lang="en-US" altLang="zh-TW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r>
                        <a:rPr lang="en-US" altLang="zh-TW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英語類、日語類</a:t>
                      </a:r>
                      <a:endParaRPr lang="en-US" altLang="zh-TW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r>
                        <a:rPr lang="en-US" altLang="zh-TW" sz="1200" b="1" dirty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200" b="1" dirty="0">
                          <a:solidFill>
                            <a:srgbClr val="99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幼保類、生活應用類</a:t>
                      </a:r>
                      <a:endParaRPr lang="en-US" altLang="zh-TW" sz="1200" b="1" dirty="0">
                        <a:solidFill>
                          <a:srgbClr val="99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工程與管理類（無對應技高）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衛生與護理類（無對應技高）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2511"/>
                  </a:ext>
                </a:extLst>
              </a:tr>
            </a:tbl>
          </a:graphicData>
        </a:graphic>
      </p:graphicFrame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03626"/>
              </p:ext>
            </p:extLst>
          </p:nvPr>
        </p:nvGraphicFramePr>
        <p:xfrm>
          <a:off x="4550230" y="2735491"/>
          <a:ext cx="4239664" cy="283482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25284">
                  <a:extLst>
                    <a:ext uri="{9D8B030D-6E8A-4147-A177-3AD203B41FA5}">
                      <a16:colId xmlns:a16="http://schemas.microsoft.com/office/drawing/2014/main" val="507824416"/>
                    </a:ext>
                  </a:extLst>
                </a:gridCol>
                <a:gridCol w="500743">
                  <a:extLst>
                    <a:ext uri="{9D8B030D-6E8A-4147-A177-3AD203B41FA5}">
                      <a16:colId xmlns:a16="http://schemas.microsoft.com/office/drawing/2014/main" val="3063926893"/>
                    </a:ext>
                  </a:extLst>
                </a:gridCol>
                <a:gridCol w="1533284">
                  <a:extLst>
                    <a:ext uri="{9D8B030D-6E8A-4147-A177-3AD203B41FA5}">
                      <a16:colId xmlns:a16="http://schemas.microsoft.com/office/drawing/2014/main" val="2263670616"/>
                    </a:ext>
                  </a:extLst>
                </a:gridCol>
                <a:gridCol w="1280353">
                  <a:extLst>
                    <a:ext uri="{9D8B030D-6E8A-4147-A177-3AD203B41FA5}">
                      <a16:colId xmlns:a16="http://schemas.microsoft.com/office/drawing/2014/main" val="3785619068"/>
                    </a:ext>
                  </a:extLst>
                </a:gridCol>
              </a:tblGrid>
              <a:tr h="23617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學年度命題範圍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82032"/>
                  </a:ext>
                </a:extLst>
              </a:tr>
              <a:tr h="407936">
                <a:tc vMerge="1"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6926395"/>
                  </a:ext>
                </a:extLst>
              </a:tr>
              <a:tr h="57969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管理群</a:t>
                      </a:r>
                      <a:endParaRPr lang="zh-TW" altLang="en-US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TW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200" b="1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kumimoji="0" lang="en-US" altLang="zh-TW" sz="1200" b="1" u="none" strike="noStrike" kern="1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200" b="1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kumimoji="0" lang="en-US" altLang="zh-TW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altLang="en-US" sz="12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5654053"/>
                  </a:ext>
                </a:extLst>
              </a:tr>
              <a:tr h="4709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幼保類</a:t>
                      </a:r>
                      <a:endParaRPr lang="zh-TW" altLang="en-US" sz="12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2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家庭教育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嬰幼兒發展照護實務</a:t>
                      </a:r>
                      <a:endParaRPr lang="zh-TW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419729"/>
                  </a:ext>
                </a:extLst>
              </a:tr>
              <a:tr h="55964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生活應用類</a:t>
                      </a:r>
                      <a:endParaRPr lang="zh-TW" altLang="en-US" sz="12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2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庭教育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多媒材創作實務</a:t>
                      </a:r>
                      <a:endParaRPr lang="zh-TW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296251"/>
                  </a:ext>
                </a:extLst>
              </a:tr>
              <a:tr h="5011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zh-TW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2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觀光餐旅業導論</a:t>
                      </a:r>
                      <a:endParaRPr lang="zh-TW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餐飲服務技術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飲料實務</a:t>
                      </a:r>
                      <a:endParaRPr lang="zh-TW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838358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753652" y="2353890"/>
            <a:ext cx="383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</a:rPr>
              <a:t>※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統測群類別命題範圍（舉例）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2"/>
          <p:cNvSpPr txBox="1"/>
          <p:nvPr/>
        </p:nvSpPr>
        <p:spPr>
          <a:xfrm>
            <a:off x="0" y="-7592"/>
            <a:ext cx="9144000" cy="974823"/>
          </a:xfrm>
          <a:prstGeom prst="rect">
            <a:avLst/>
          </a:prstGeom>
          <a:solidFill>
            <a:srgbClr val="DAEDC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-45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二、統測專業科目命題範圍調整</a:t>
            </a:r>
            <a:endParaRPr lang="en-US" altLang="zh-TW" sz="25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14882" y="5703572"/>
            <a:ext cx="451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群類命題範圍請見網站：</a:t>
            </a:r>
            <a:r>
              <a:rPr lang="en-US" altLang="zh-TW" sz="1600" dirty="0">
                <a:hlinkClick r:id="rId3"/>
              </a:rPr>
              <a:t>https://www.techadmi.edu.tw/111entrance/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8407" r="8495" b="11337"/>
          <a:stretch/>
        </p:blipFill>
        <p:spPr>
          <a:xfrm>
            <a:off x="8547433" y="5703572"/>
            <a:ext cx="484921" cy="46802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82063" y="2371290"/>
            <a:ext cx="383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技高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群與統測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群類對照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389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標題 2"/>
          <p:cNvSpPr txBox="1"/>
          <p:nvPr/>
        </p:nvSpPr>
        <p:spPr>
          <a:xfrm>
            <a:off x="0" y="0"/>
            <a:ext cx="9144000" cy="9748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-45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三、統測素養導向題型</a:t>
            </a:r>
            <a:r>
              <a:rPr lang="en-US" altLang="zh-TW" sz="2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5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結合生活與職場情境</a:t>
            </a:r>
            <a:endParaRPr lang="en-US" altLang="zh-TW" sz="25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直接连接符 33"/>
          <p:cNvCxnSpPr/>
          <p:nvPr/>
        </p:nvCxnSpPr>
        <p:spPr>
          <a:xfrm>
            <a:off x="365157" y="1135427"/>
            <a:ext cx="171617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131698" y="1282597"/>
            <a:ext cx="9432652" cy="5624482"/>
            <a:chOff x="209676" y="760865"/>
            <a:chExt cx="11017090" cy="9941443"/>
          </a:xfrm>
        </p:grpSpPr>
        <p:grpSp>
          <p:nvGrpSpPr>
            <p:cNvPr id="5" name="群組 4"/>
            <p:cNvGrpSpPr/>
            <p:nvPr/>
          </p:nvGrpSpPr>
          <p:grpSpPr>
            <a:xfrm>
              <a:off x="209676" y="760865"/>
              <a:ext cx="10439736" cy="8879381"/>
              <a:chOff x="1169425" y="745183"/>
              <a:chExt cx="10439736" cy="8879381"/>
            </a:xfrm>
          </p:grpSpPr>
          <p:sp>
            <p:nvSpPr>
              <p:cNvPr id="8" name="向下箭號 7"/>
              <p:cNvSpPr/>
              <p:nvPr/>
            </p:nvSpPr>
            <p:spPr>
              <a:xfrm>
                <a:off x="9875419" y="3718392"/>
                <a:ext cx="702129" cy="2441360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向下箭號 8"/>
              <p:cNvSpPr/>
              <p:nvPr/>
            </p:nvSpPr>
            <p:spPr>
              <a:xfrm>
                <a:off x="7614944" y="3739243"/>
                <a:ext cx="702129" cy="2530923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向下箭號 9"/>
              <p:cNvSpPr/>
              <p:nvPr/>
            </p:nvSpPr>
            <p:spPr>
              <a:xfrm>
                <a:off x="5474602" y="3739244"/>
                <a:ext cx="702129" cy="2530923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向下箭號 10"/>
              <p:cNvSpPr/>
              <p:nvPr/>
            </p:nvSpPr>
            <p:spPr>
              <a:xfrm>
                <a:off x="3549832" y="3739244"/>
                <a:ext cx="702129" cy="2559698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向下箭號 11"/>
              <p:cNvSpPr/>
              <p:nvPr/>
            </p:nvSpPr>
            <p:spPr>
              <a:xfrm>
                <a:off x="1820636" y="3739243"/>
                <a:ext cx="702127" cy="2530923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13" name="資料庫圖表 12"/>
              <p:cNvGraphicFramePr/>
              <p:nvPr>
                <p:extLst>
                  <p:ext uri="{D42A27DB-BD31-4B8C-83A1-F6EECF244321}">
                    <p14:modId xmlns:p14="http://schemas.microsoft.com/office/powerpoint/2010/main" val="1442732068"/>
                  </p:ext>
                </p:extLst>
              </p:nvPr>
            </p:nvGraphicFramePr>
            <p:xfrm>
              <a:off x="1265633" y="745183"/>
              <a:ext cx="9982995" cy="30836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4" name="圓角矩形 13"/>
              <p:cNvSpPr/>
              <p:nvPr/>
            </p:nvSpPr>
            <p:spPr>
              <a:xfrm>
                <a:off x="1169425" y="6298942"/>
                <a:ext cx="1760627" cy="332562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國語文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</a:p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著重產業或職場背景，評量閱讀及延伸思考能力</a:t>
                </a:r>
                <a:endParaRPr lang="en-US" altLang="ko-KR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五邊形 14"/>
              <p:cNvSpPr/>
              <p:nvPr/>
            </p:nvSpPr>
            <p:spPr>
              <a:xfrm>
                <a:off x="1265013" y="4961938"/>
                <a:ext cx="10344148" cy="155718"/>
              </a:xfrm>
              <a:prstGeom prst="homePlate">
                <a:avLst/>
              </a:prstGeom>
              <a:solidFill>
                <a:schemeClr val="accent3">
                  <a:lumMod val="5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圓角矩形 15"/>
              <p:cNvSpPr/>
              <p:nvPr/>
            </p:nvSpPr>
            <p:spPr>
              <a:xfrm>
                <a:off x="4783153" y="6284554"/>
                <a:ext cx="2350823" cy="332562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數學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ABC:</a:t>
                </a:r>
              </a:p>
              <a:p>
                <a:r>
                  <a:rPr lang="zh-TW" altLang="en-US" sz="17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著重</a:t>
                </a:r>
                <a:r>
                  <a:rPr lang="zh-TW" altLang="zh-TW" sz="17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單元觀念統整、增加圖形等方式</a:t>
                </a:r>
                <a:r>
                  <a:rPr lang="zh-TW" altLang="en-US" sz="17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，將重要概念或原理與生活經驗結合</a:t>
                </a:r>
                <a:endParaRPr lang="en-US" altLang="ko-KR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7227024" y="6349742"/>
                <a:ext cx="1904638" cy="320103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評量</a:t>
                </a:r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統整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</a:t>
                </a:r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探究思考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能力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9324238" y="6289466"/>
                <a:ext cx="1889856" cy="323963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評量實務操作及運用能力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307783" y="10027007"/>
              <a:ext cx="9918983" cy="675301"/>
            </a:xfrm>
            <a:prstGeom prst="rect">
              <a:avLst/>
            </a:prstGeom>
            <a:noFill/>
            <a:effectLst>
              <a:innerShdw dist="12700" dir="60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對應核心素養導向之試題研發；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年於統測中心網頁公告考試大綱</a:t>
              </a: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7798" y="4027749"/>
              <a:ext cx="987608" cy="1047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圓角矩形 27"/>
          <p:cNvSpPr/>
          <p:nvPr/>
        </p:nvSpPr>
        <p:spPr>
          <a:xfrm>
            <a:off x="1685932" y="4432838"/>
            <a:ext cx="1492967" cy="1865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ko-KR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整合所學且應用於生活的能力，以閱讀能力為核心</a:t>
            </a:r>
            <a:endParaRPr lang="en-US" altLang="ko-KR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246" y="1114425"/>
            <a:ext cx="8617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各項招生管道中，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甄選入學、技優甄審及四技申請入學備審資料參採學習歷程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招生名額約占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；其餘招生管道，聯合登記分發、四技繁星計畫、特殊選才、技優保送等，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無須使用學習歷程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招生名額約占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TW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2"/>
          <p:cNvSpPr txBox="1"/>
          <p:nvPr/>
        </p:nvSpPr>
        <p:spPr>
          <a:xfrm>
            <a:off x="-1" y="-1789"/>
            <a:ext cx="9144000" cy="974823"/>
          </a:xfrm>
          <a:prstGeom prst="rect">
            <a:avLst/>
          </a:prstGeom>
          <a:solidFill>
            <a:srgbClr val="EEDD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-45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備審資料參採學生學習歷程</a:t>
            </a:r>
            <a:r>
              <a:rPr lang="en-US" altLang="zh-TW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1/4)</a:t>
            </a:r>
            <a:endParaRPr lang="en-US" altLang="zh-TW" sz="2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07246" y="2181748"/>
            <a:ext cx="4089862" cy="38699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</a:t>
            </a: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優甄</a:t>
            </a: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技申請</a:t>
            </a:r>
            <a:r>
              <a:rPr lang="zh-TW" altLang="en-US" sz="3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30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615895" y="2181748"/>
            <a:ext cx="4089862" cy="38699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</a:t>
            </a:r>
            <a:endParaRPr lang="en-US" altLang="zh-TW" sz="3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技繁星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3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</a:t>
            </a: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</a:t>
            </a:r>
            <a:endParaRPr lang="en-US" altLang="zh-TW" sz="3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優保送</a:t>
            </a:r>
          </a:p>
        </p:txBody>
      </p:sp>
      <p:grpSp>
        <p:nvGrpSpPr>
          <p:cNvPr id="10" name="群組 9"/>
          <p:cNvGrpSpPr/>
          <p:nvPr/>
        </p:nvGrpSpPr>
        <p:grpSpPr>
          <a:xfrm rot="1060424">
            <a:off x="2115272" y="2373731"/>
            <a:ext cx="2341725" cy="690177"/>
            <a:chOff x="470866" y="1134968"/>
            <a:chExt cx="8306458" cy="540815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gray">
            <a:xfrm flipH="1">
              <a:off x="492039" y="1134968"/>
              <a:ext cx="8285285" cy="5408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gray">
            <a:xfrm>
              <a:off x="470866" y="1261177"/>
              <a:ext cx="8223733" cy="25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18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備審</a:t>
              </a: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資料參採學習歷程</a:t>
              </a:r>
              <a:endPara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 rot="1060424">
            <a:off x="6746021" y="2348808"/>
            <a:ext cx="2341725" cy="690177"/>
            <a:chOff x="470866" y="1134968"/>
            <a:chExt cx="8306458" cy="540815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gray">
            <a:xfrm flipH="1">
              <a:off x="492039" y="1134968"/>
              <a:ext cx="8285285" cy="54081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Text Box 33"/>
            <p:cNvSpPr txBox="1">
              <a:spLocks noChangeArrowheads="1"/>
            </p:cNvSpPr>
            <p:nvPr/>
          </p:nvSpPr>
          <p:spPr bwMode="gray">
            <a:xfrm>
              <a:off x="470866" y="1261177"/>
              <a:ext cx="8223733" cy="25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18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TW" altLang="en-US" sz="15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須</a:t>
              </a: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參採學習歷程</a:t>
              </a:r>
              <a:endPara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790473" y="5279571"/>
            <a:ext cx="3123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招生名額占整體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197337" y="5311269"/>
            <a:ext cx="3123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招生名額占整體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9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標題 2"/>
          <p:cNvSpPr txBox="1"/>
          <p:nvPr/>
        </p:nvSpPr>
        <p:spPr>
          <a:xfrm>
            <a:off x="-1" y="-1789"/>
            <a:ext cx="9144000" cy="974823"/>
          </a:xfrm>
          <a:prstGeom prst="rect">
            <a:avLst/>
          </a:prstGeom>
          <a:solidFill>
            <a:srgbClr val="EEDD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-45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四、備審資料參採學生學習歷程</a:t>
            </a:r>
            <a:r>
              <a:rPr lang="en-US" altLang="zh-TW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(2/4)</a:t>
            </a:r>
            <a:endParaRPr lang="en-US" altLang="zh-TW" sz="2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7246" y="1114425"/>
            <a:ext cx="8617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備審資料參採學生學習歷程的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件數上限如下表；備審資料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可上傳不同內容給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不同報考校系，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惟仍需遵守件數上限規定。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TW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45483"/>
              </p:ext>
            </p:extLst>
          </p:nvPr>
        </p:nvGraphicFramePr>
        <p:xfrm>
          <a:off x="297781" y="1763157"/>
          <a:ext cx="8626763" cy="455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18">
                  <a:extLst>
                    <a:ext uri="{9D8B030D-6E8A-4147-A177-3AD203B41FA5}">
                      <a16:colId xmlns:a16="http://schemas.microsoft.com/office/drawing/2014/main" val="2885116454"/>
                    </a:ext>
                  </a:extLst>
                </a:gridCol>
                <a:gridCol w="1925615">
                  <a:extLst>
                    <a:ext uri="{9D8B030D-6E8A-4147-A177-3AD203B41FA5}">
                      <a16:colId xmlns:a16="http://schemas.microsoft.com/office/drawing/2014/main" val="2705746731"/>
                    </a:ext>
                  </a:extLst>
                </a:gridCol>
                <a:gridCol w="1585886">
                  <a:extLst>
                    <a:ext uri="{9D8B030D-6E8A-4147-A177-3AD203B41FA5}">
                      <a16:colId xmlns:a16="http://schemas.microsoft.com/office/drawing/2014/main" val="2109215005"/>
                    </a:ext>
                  </a:extLst>
                </a:gridCol>
                <a:gridCol w="1881421">
                  <a:extLst>
                    <a:ext uri="{9D8B030D-6E8A-4147-A177-3AD203B41FA5}">
                      <a16:colId xmlns:a16="http://schemas.microsoft.com/office/drawing/2014/main" val="464075383"/>
                    </a:ext>
                  </a:extLst>
                </a:gridCol>
                <a:gridCol w="1610823">
                  <a:extLst>
                    <a:ext uri="{9D8B030D-6E8A-4147-A177-3AD203B41FA5}">
                      <a16:colId xmlns:a16="http://schemas.microsoft.com/office/drawing/2014/main" val="1668267621"/>
                    </a:ext>
                  </a:extLst>
                </a:gridCol>
              </a:tblGrid>
              <a:tr h="803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備審資料來源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學習歷程中央資料庫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報名平台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80617"/>
                  </a:ext>
                </a:extLst>
              </a:tr>
              <a:tr h="637309"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課程學習成果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三年內最多上傳</a:t>
                      </a:r>
                      <a:r>
                        <a:rPr lang="en-US" altLang="zh-TW" sz="12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2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修課紀錄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多元表現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三年內最多上傳</a:t>
                      </a:r>
                      <a:r>
                        <a:rPr lang="en-US" altLang="zh-TW" sz="12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200" b="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自傳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其他資料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952774"/>
                  </a:ext>
                </a:extLst>
              </a:tr>
              <a:tr h="140346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技優甄審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具學分科目之</a:t>
                      </a: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專題實作及實習科目學習成果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影音、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PDF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、圖片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just"/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endParaRPr lang="en-US" altLang="zh-TW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其他課程學習成果</a:t>
                      </a:r>
                      <a:endParaRPr lang="en-US" altLang="zh-TW"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影音、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PDF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、圖片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just"/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學生學籍資料</a:t>
                      </a:r>
                      <a:r>
                        <a:rPr lang="en-US" altLang="zh-TW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含校級、班級及社團幹部經歷</a:t>
                      </a:r>
                      <a:r>
                        <a:rPr lang="en-US" altLang="zh-TW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>
                        <a:spcBef>
                          <a:spcPts val="1800"/>
                        </a:spcBef>
                      </a:pP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修課紀錄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每學期修課之科目、學分數及成績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zh-TW" altLang="en-US" sz="16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彈性學習時間、團體活動時間及其他表現</a:t>
                      </a:r>
                      <a:endParaRPr lang="en-US" altLang="zh-TW" sz="16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影音、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PDF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、圖片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just"/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自傳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含學習歷程自述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及讀書計畫</a:t>
                      </a:r>
                      <a:endParaRPr lang="en-US" altLang="zh-TW" sz="13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依升學之志願科系撰寫自傳</a:t>
                      </a:r>
                      <a:r>
                        <a:rPr lang="en-US" altLang="zh-TW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學習歷程自述</a:t>
                      </a:r>
                      <a:r>
                        <a:rPr lang="en-US" altLang="zh-TW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讀書計畫及各校系需求之補充資料</a:t>
                      </a:r>
                      <a:endParaRPr lang="en-US" altLang="zh-TW" sz="13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Bef>
                          <a:spcPts val="1800"/>
                        </a:spcBef>
                      </a:pP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其他資料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3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其他有利審查資料</a:t>
                      </a:r>
                      <a:endParaRPr lang="en-US" altLang="zh-TW" sz="13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40824"/>
                  </a:ext>
                </a:extLst>
              </a:tr>
              <a:tr h="1343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四技申請入學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普高生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具學分科目之</a:t>
                      </a: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專題實作及實習科目學習成果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影音、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PDF</a:t>
                      </a: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、圖片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可採計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712820"/>
                  </a:ext>
                </a:extLst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219453" y="2583103"/>
            <a:ext cx="1765092" cy="549369"/>
            <a:chOff x="258617" y="2604363"/>
            <a:chExt cx="1765092" cy="549369"/>
          </a:xfrm>
        </p:grpSpPr>
        <p:sp>
          <p:nvSpPr>
            <p:cNvPr id="6" name="文字方塊 5"/>
            <p:cNvSpPr txBox="1"/>
            <p:nvPr/>
          </p:nvSpPr>
          <p:spPr>
            <a:xfrm>
              <a:off x="258617" y="2815178"/>
              <a:ext cx="1005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入學管道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018306" y="2604363"/>
              <a:ext cx="1005403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學習歷程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1600"/>
                </a:lnSpc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項目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標題 2"/>
          <p:cNvSpPr txBox="1"/>
          <p:nvPr/>
        </p:nvSpPr>
        <p:spPr>
          <a:xfrm>
            <a:off x="0" y="0"/>
            <a:ext cx="9144000" cy="974823"/>
          </a:xfrm>
          <a:prstGeom prst="rect">
            <a:avLst/>
          </a:prstGeom>
          <a:solidFill>
            <a:srgbClr val="EEDD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-45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四、備審資料參採學生學習歷程</a:t>
            </a:r>
            <a:r>
              <a:rPr lang="en-US" altLang="zh-TW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(3/4)   </a:t>
            </a:r>
            <a:endParaRPr lang="en-US" altLang="zh-TW" sz="2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936" y="1001654"/>
            <a:ext cx="864412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學年度甄選入學成績採計方式：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備審資料參採學生學習歷程占總成績比率不低於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；統測成績加權占總成績比率至多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且不得為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學習歷程中央資料庫上傳之檔案大小：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文件檔為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2MB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，影音檔大小為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5MB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學生除可從學習歷程中央資料庫勾選檔案上傳外，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聯合會也保留上傳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檔案的管道供學生運用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技專校院招生策略委員會（招策會）三階段公布技專校院各科系各甄選入學參採學習歷程內容及期程：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15696" y="3556590"/>
            <a:ext cx="8278368" cy="2586602"/>
            <a:chOff x="355654" y="2648888"/>
            <a:chExt cx="11016476" cy="3876265"/>
          </a:xfrm>
        </p:grpSpPr>
        <p:grpSp>
          <p:nvGrpSpPr>
            <p:cNvPr id="12" name="群組 11"/>
            <p:cNvGrpSpPr/>
            <p:nvPr/>
          </p:nvGrpSpPr>
          <p:grpSpPr>
            <a:xfrm>
              <a:off x="2122434" y="2648888"/>
              <a:ext cx="2445266" cy="703266"/>
              <a:chOff x="2847369" y="2347908"/>
              <a:chExt cx="2445266" cy="703266"/>
            </a:xfrm>
          </p:grpSpPr>
          <p:sp>
            <p:nvSpPr>
              <p:cNvPr id="28" name="圓角化同側角落矩形 27"/>
              <p:cNvSpPr/>
              <p:nvPr/>
            </p:nvSpPr>
            <p:spPr>
              <a:xfrm rot="19258882">
                <a:off x="2847369" y="2390996"/>
                <a:ext cx="2445266" cy="660178"/>
              </a:xfrm>
              <a:prstGeom prst="round2SameRect">
                <a:avLst>
                  <a:gd name="adj1" fmla="val 36657"/>
                  <a:gd name="adj2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b="1" u="sng" dirty="0">
                  <a:latin typeface="+mj-ea"/>
                  <a:ea typeface="+mj-ea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 rot="19258480">
                <a:off x="3125151" y="2347908"/>
                <a:ext cx="2145870" cy="553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選才內涵草案</a:t>
                </a:r>
                <a:endParaRPr lang="zh-TW" altLang="en-US" b="1" u="sng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3" name="甜甜圈 12"/>
            <p:cNvSpPr/>
            <p:nvPr/>
          </p:nvSpPr>
          <p:spPr>
            <a:xfrm>
              <a:off x="685013" y="3238710"/>
              <a:ext cx="2212258" cy="2212258"/>
            </a:xfrm>
            <a:prstGeom prst="donut">
              <a:avLst>
                <a:gd name="adj" fmla="val 17886"/>
              </a:avLst>
            </a:prstGeom>
            <a:solidFill>
              <a:srgbClr val="FF0000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912897" y="3730490"/>
              <a:ext cx="1620470" cy="124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5443528" y="2648888"/>
              <a:ext cx="2445266" cy="703266"/>
              <a:chOff x="2847369" y="2347908"/>
              <a:chExt cx="2445266" cy="703266"/>
            </a:xfrm>
          </p:grpSpPr>
          <p:sp>
            <p:nvSpPr>
              <p:cNvPr id="26" name="圓角化同側角落矩形 25"/>
              <p:cNvSpPr/>
              <p:nvPr/>
            </p:nvSpPr>
            <p:spPr>
              <a:xfrm rot="19258882">
                <a:off x="2847369" y="2390996"/>
                <a:ext cx="2445266" cy="660178"/>
              </a:xfrm>
              <a:prstGeom prst="round2SameRect">
                <a:avLst>
                  <a:gd name="adj1" fmla="val 36657"/>
                  <a:gd name="adj2" fmla="val 0"/>
                </a:avLst>
              </a:prstGeom>
              <a:solidFill>
                <a:srgbClr val="C395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b="1" u="sng" dirty="0">
                  <a:latin typeface="+mj-ea"/>
                  <a:ea typeface="+mj-ea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 rot="19258480">
                <a:off x="3125151" y="2347908"/>
                <a:ext cx="2145870" cy="553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選才內涵公告</a:t>
                </a:r>
                <a:endParaRPr lang="zh-TW" altLang="en-US" b="1" u="sng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6" name="甜甜圈 15"/>
            <p:cNvSpPr/>
            <p:nvPr/>
          </p:nvSpPr>
          <p:spPr>
            <a:xfrm>
              <a:off x="4006107" y="3238710"/>
              <a:ext cx="2212258" cy="2212258"/>
            </a:xfrm>
            <a:prstGeom prst="donut">
              <a:avLst>
                <a:gd name="adj" fmla="val 17886"/>
              </a:avLst>
            </a:prstGeom>
            <a:solidFill>
              <a:srgbClr val="FFC000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381789" y="3744914"/>
              <a:ext cx="1460892" cy="124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8764622" y="2648888"/>
              <a:ext cx="2445266" cy="703266"/>
              <a:chOff x="2847369" y="2347908"/>
              <a:chExt cx="2445266" cy="703266"/>
            </a:xfrm>
          </p:grpSpPr>
          <p:sp>
            <p:nvSpPr>
              <p:cNvPr id="24" name="圓角化同側角落矩形 23"/>
              <p:cNvSpPr/>
              <p:nvPr/>
            </p:nvSpPr>
            <p:spPr>
              <a:xfrm rot="19258882">
                <a:off x="2847369" y="2390996"/>
                <a:ext cx="2445266" cy="660178"/>
              </a:xfrm>
              <a:prstGeom prst="round2SameRect">
                <a:avLst>
                  <a:gd name="adj1" fmla="val 36657"/>
                  <a:gd name="adj2" fmla="val 0"/>
                </a:avLst>
              </a:prstGeom>
              <a:solidFill>
                <a:srgbClr val="4D2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b="1" u="sng" dirty="0">
                  <a:latin typeface="+mj-ea"/>
                  <a:ea typeface="+mj-ea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 rot="19258480">
                <a:off x="3125151" y="2347908"/>
                <a:ext cx="2145870" cy="553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完整公告</a:t>
                </a:r>
                <a:endParaRPr lang="zh-TW" altLang="en-US" b="1" u="sng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9" name="甜甜圈 18"/>
            <p:cNvSpPr/>
            <p:nvPr/>
          </p:nvSpPr>
          <p:spPr>
            <a:xfrm>
              <a:off x="7327201" y="3238710"/>
              <a:ext cx="2212258" cy="2212258"/>
            </a:xfrm>
            <a:prstGeom prst="donut">
              <a:avLst>
                <a:gd name="adj" fmla="val 17886"/>
              </a:avLst>
            </a:prstGeom>
            <a:solidFill>
              <a:srgbClr val="7030A0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666255" y="3834194"/>
              <a:ext cx="1534147" cy="124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706787" y="5541039"/>
              <a:ext cx="3665343" cy="9839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完整公告參採學習歷程項目範圍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含備註說明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317EDB14-A654-DE4A-8BBA-C75A68EB21D9}"/>
                </a:ext>
              </a:extLst>
            </p:cNvPr>
            <p:cNvSpPr txBox="1"/>
            <p:nvPr/>
          </p:nvSpPr>
          <p:spPr>
            <a:xfrm>
              <a:off x="355654" y="5541040"/>
              <a:ext cx="3403817" cy="983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ts val="22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公告學習歷程審查涵蓋範圍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草案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E60CBC9F-EB09-E743-B2C8-1B681CC5612B}"/>
                </a:ext>
              </a:extLst>
            </p:cNvPr>
            <p:cNvSpPr txBox="1"/>
            <p:nvPr/>
          </p:nvSpPr>
          <p:spPr>
            <a:xfrm>
              <a:off x="3849639" y="5541191"/>
              <a:ext cx="3364133" cy="9839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ts val="22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公告學習歷程審查重點涵蓋範圍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定案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標題 2"/>
          <p:cNvSpPr txBox="1"/>
          <p:nvPr/>
        </p:nvSpPr>
        <p:spPr>
          <a:xfrm>
            <a:off x="0" y="-32309"/>
            <a:ext cx="9144000" cy="974823"/>
          </a:xfrm>
          <a:prstGeom prst="rect">
            <a:avLst/>
          </a:prstGeom>
          <a:solidFill>
            <a:srgbClr val="EEDD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-45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學年度技專校院考招連動</a:t>
            </a:r>
            <a:endParaRPr lang="en-US" altLang="zh-TW" sz="2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四、備審資料參採學生學習歷程</a:t>
            </a:r>
            <a:r>
              <a:rPr lang="en-US" altLang="zh-TW" sz="2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(4/4)</a:t>
            </a:r>
            <a:endParaRPr lang="en-US" altLang="zh-TW" sz="2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73" name="內容版面配置區 4"/>
          <p:cNvSpPr>
            <a:spLocks noGrp="1"/>
          </p:cNvSpPr>
          <p:nvPr>
            <p:ph idx="4294967295"/>
          </p:nvPr>
        </p:nvSpPr>
        <p:spPr>
          <a:xfrm>
            <a:off x="883297" y="995612"/>
            <a:ext cx="7334580" cy="638175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TW" altLang="en-US" sz="2600" dirty="0"/>
              <a:t>學生準備備審資料參採學習歷程檔案的優點</a:t>
            </a:r>
            <a:endParaRPr lang="zh-TW" alt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60" name="群組 19"/>
          <p:cNvGrpSpPr/>
          <p:nvPr/>
        </p:nvGrpSpPr>
        <p:grpSpPr>
          <a:xfrm>
            <a:off x="475791" y="1123660"/>
            <a:ext cx="383936" cy="349770"/>
            <a:chOff x="-859097" y="1792865"/>
            <a:chExt cx="914400" cy="914400"/>
          </a:xfrm>
        </p:grpSpPr>
        <p:grpSp>
          <p:nvGrpSpPr>
            <p:cNvPr id="61" name="Group 5"/>
            <p:cNvGrpSpPr/>
            <p:nvPr/>
          </p:nvGrpSpPr>
          <p:grpSpPr>
            <a:xfrm>
              <a:off x="-859097" y="1792865"/>
              <a:ext cx="914400" cy="914400"/>
              <a:chOff x="5364088" y="2787774"/>
              <a:chExt cx="914400" cy="914400"/>
            </a:xfrm>
          </p:grpSpPr>
          <p:sp>
            <p:nvSpPr>
              <p:cNvPr id="1048774" name="Oval 3"/>
              <p:cNvSpPr/>
              <p:nvPr/>
            </p:nvSpPr>
            <p:spPr>
              <a:xfrm>
                <a:off x="5364088" y="2787774"/>
                <a:ext cx="914400" cy="914400"/>
              </a:xfrm>
              <a:prstGeom prst="ellipse">
                <a:avLst/>
              </a:prstGeom>
              <a:solidFill>
                <a:srgbClr val="FFCE29"/>
              </a:solidFill>
              <a:ln w="254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latinLnBrk="1"/>
                <a:endParaRPr lang="ko-KR" altLang="en-US" sz="2100" kern="0" dirty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048775" name="Oval 4"/>
              <p:cNvSpPr/>
              <p:nvPr/>
            </p:nvSpPr>
            <p:spPr>
              <a:xfrm>
                <a:off x="5443246" y="2866932"/>
                <a:ext cx="756084" cy="756084"/>
              </a:xfrm>
              <a:prstGeom prst="ellipse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latinLnBrk="1"/>
                <a:endParaRPr lang="ko-KR" altLang="en-US" sz="2100" kern="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048776" name="Round Same Side Corner Rectangle 6"/>
            <p:cNvSpPr/>
            <p:nvPr/>
          </p:nvSpPr>
          <p:spPr>
            <a:xfrm rot="2700000">
              <a:off x="-500907" y="2016926"/>
              <a:ext cx="179740" cy="496992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100" dirty="0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5" y="1814933"/>
            <a:ext cx="8846063" cy="43468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TM02900771[[fn=扇形區]]</Template>
  <TotalTime>1769</TotalTime>
  <Words>2120</Words>
  <Application>Microsoft Office PowerPoint</Application>
  <PresentationFormat>如螢幕大小 (4:3)</PresentationFormat>
  <Paragraphs>293</Paragraphs>
  <Slides>11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4" baseType="lpstr">
      <vt:lpstr>Arial Unicode MS</vt:lpstr>
      <vt:lpstr>等线</vt:lpstr>
      <vt:lpstr>맑은 고딕</vt:lpstr>
      <vt:lpstr>Oswald</vt:lpstr>
      <vt:lpstr>微軟正黑體</vt:lpstr>
      <vt:lpstr>新細明體</vt:lpstr>
      <vt:lpstr>Arial</vt:lpstr>
      <vt:lpstr>Book Antiqua</vt:lpstr>
      <vt:lpstr>Calibri</vt:lpstr>
      <vt:lpstr>Times New Roman</vt:lpstr>
      <vt:lpstr>Wingdings</vt:lpstr>
      <vt:lpstr>Wingdings 2</vt:lpstr>
      <vt:lpstr>Office 佈景主題</vt:lpstr>
      <vt:lpstr>技專校院考招連動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考招連動15頁簡報</dc:title>
  <dc:creator>招策會</dc:creator>
  <cp:lastModifiedBy>洪兆樂</cp:lastModifiedBy>
  <cp:revision>146</cp:revision>
  <cp:lastPrinted>2019-09-05T01:24:37Z</cp:lastPrinted>
  <dcterms:created xsi:type="dcterms:W3CDTF">2019-06-30T18:19:14Z</dcterms:created>
  <dcterms:modified xsi:type="dcterms:W3CDTF">2019-09-20T01:19:09Z</dcterms:modified>
</cp:coreProperties>
</file>