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0" d="100"/>
          <a:sy n="120" d="100"/>
        </p:scale>
        <p:origin x="1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59D1A6-AEA7-4325-BA32-9DED1B85340B}" type="datetimeFigureOut">
              <a:rPr lang="zh-TW" altLang="en-US" smtClean="0"/>
              <a:t>2026/3/17</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CEDAF-3889-4D9A-B620-3C993EFF2C09}" type="slidenum">
              <a:rPr lang="zh-TW" altLang="en-US" smtClean="0"/>
              <a:t>‹#›</a:t>
            </a:fld>
            <a:endParaRPr lang="zh-TW" altLang="en-US"/>
          </a:p>
        </p:txBody>
      </p:sp>
    </p:spTree>
    <p:extLst>
      <p:ext uri="{BB962C8B-B14F-4D97-AF65-F5344CB8AC3E}">
        <p14:creationId xmlns:p14="http://schemas.microsoft.com/office/powerpoint/2010/main" val="2378993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3844584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121968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57405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99306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188857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3335397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77640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2286215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1189255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373054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3537696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36C7BE-5031-41CE-A7B0-047435F52146}" type="slidenum">
              <a:rPr lang="zh-TW" altLang="en-US" smtClean="0"/>
              <a:t>‹#›</a:t>
            </a:fld>
            <a:endParaRPr lang="zh-TW" altLang="en-US"/>
          </a:p>
        </p:txBody>
      </p:sp>
      <p:pic>
        <p:nvPicPr>
          <p:cNvPr id="7" name="圖片 6"/>
          <p:cNvPicPr>
            <a:picLocks noChangeAspect="1"/>
          </p:cNvPicPr>
          <p:nvPr userDrawn="1"/>
        </p:nvPicPr>
        <p:blipFill>
          <a:blip r:embed="rId13"/>
          <a:stretch>
            <a:fillRect/>
          </a:stretch>
        </p:blipFill>
        <p:spPr>
          <a:xfrm>
            <a:off x="0" y="0"/>
            <a:ext cx="2071395" cy="1122363"/>
          </a:xfrm>
          <a:prstGeom prst="rect">
            <a:avLst/>
          </a:prstGeom>
        </p:spPr>
      </p:pic>
      <p:pic>
        <p:nvPicPr>
          <p:cNvPr id="8" name="圖片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787812" y="159964"/>
            <a:ext cx="2404188" cy="802433"/>
          </a:xfrm>
          <a:prstGeom prst="rect">
            <a:avLst/>
          </a:prstGeom>
        </p:spPr>
      </p:pic>
    </p:spTree>
    <p:extLst>
      <p:ext uri="{BB962C8B-B14F-4D97-AF65-F5344CB8AC3E}">
        <p14:creationId xmlns:p14="http://schemas.microsoft.com/office/powerpoint/2010/main" val="2565320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a:t>2026</a:t>
            </a:r>
            <a:r>
              <a:rPr lang="zh-TW" altLang="zh-TW" dirty="0"/>
              <a:t>年第二屆雙福三創盃創新創意創業競賽</a:t>
            </a:r>
            <a:endParaRPr lang="zh-TW" altLang="en-US" dirty="0"/>
          </a:p>
        </p:txBody>
      </p:sp>
      <p:sp>
        <p:nvSpPr>
          <p:cNvPr id="3" name="副標題 2"/>
          <p:cNvSpPr>
            <a:spLocks noGrp="1"/>
          </p:cNvSpPr>
          <p:nvPr>
            <p:ph type="subTitle" idx="1"/>
          </p:nvPr>
        </p:nvSpPr>
        <p:spPr/>
        <p:txBody>
          <a:bodyPr/>
          <a:lstStyle/>
          <a:p>
            <a:pPr algn="l"/>
            <a:r>
              <a:rPr lang="zh-TW" altLang="en-US" dirty="0" smtClean="0"/>
              <a:t>創新創意組</a:t>
            </a:r>
            <a:endParaRPr lang="en-US" altLang="zh-TW" dirty="0" smtClean="0"/>
          </a:p>
          <a:p>
            <a:pPr algn="l"/>
            <a:r>
              <a:rPr lang="zh-TW" altLang="en-US" dirty="0"/>
              <a:t>團隊名稱</a:t>
            </a:r>
            <a:r>
              <a:rPr lang="en-US" altLang="zh-TW" dirty="0" smtClean="0"/>
              <a:t>:</a:t>
            </a:r>
          </a:p>
          <a:p>
            <a:pPr algn="l"/>
            <a:r>
              <a:rPr lang="zh-TW" altLang="en-US" dirty="0"/>
              <a:t>報告人</a:t>
            </a:r>
            <a:r>
              <a:rPr lang="en-US" altLang="zh-TW" dirty="0"/>
              <a:t>:</a:t>
            </a:r>
            <a:endParaRPr lang="zh-TW" altLang="en-US" dirty="0"/>
          </a:p>
        </p:txBody>
      </p:sp>
    </p:spTree>
    <p:extLst>
      <p:ext uri="{BB962C8B-B14F-4D97-AF65-F5344CB8AC3E}">
        <p14:creationId xmlns:p14="http://schemas.microsoft.com/office/powerpoint/2010/main" val="388301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048000" y="469216"/>
            <a:ext cx="6096000" cy="6263253"/>
          </a:xfrm>
          <a:prstGeom prst="rect">
            <a:avLst/>
          </a:prstGeom>
        </p:spPr>
        <p:txBody>
          <a:bodyPr>
            <a:spAutoFit/>
          </a:bodyPr>
          <a:lstStyle/>
          <a:p>
            <a:pPr marL="90170" marR="57785" algn="ctr">
              <a:spcBef>
                <a:spcPts val="600"/>
              </a:spcBef>
              <a:spcAft>
                <a:spcPts val="0"/>
              </a:spcAft>
            </a:pPr>
            <a:r>
              <a:rPr lang="zh-TW" altLang="en-US" sz="3600" b="1" kern="100" dirty="0">
                <a:latin typeface="Times New Roman" panose="02020603050405020304" pitchFamily="18" charset="0"/>
                <a:ea typeface="微軟正黑體" panose="020B0604030504040204" pitchFamily="34" charset="-120"/>
                <a:cs typeface="Times New Roman" panose="02020603050405020304" pitchFamily="18" charset="0"/>
              </a:rPr>
              <a:t>簡報</a:t>
            </a:r>
            <a:r>
              <a:rPr lang="zh-TW" altLang="en-US" sz="3600" b="1" kern="100" dirty="0" smtClean="0">
                <a:latin typeface="Times New Roman" panose="02020603050405020304" pitchFamily="18" charset="0"/>
                <a:ea typeface="微軟正黑體" panose="020B0604030504040204" pitchFamily="34" charset="-120"/>
                <a:cs typeface="Times New Roman" panose="02020603050405020304" pitchFamily="18" charset="0"/>
              </a:rPr>
              <a:t>大綱</a:t>
            </a:r>
            <a:endParaRPr lang="en-US" altLang="zh-TW" sz="3600" b="1" kern="100"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lvl="0"/>
            <a:r>
              <a:rPr lang="en-US" altLang="zh-TW" b="1" dirty="0" smtClean="0">
                <a:latin typeface="Times New Roman" panose="02020603050405020304" pitchFamily="18" charset="0"/>
                <a:ea typeface="微軟正黑體" panose="020B0604030504040204" pitchFamily="34" charset="-120"/>
              </a:rPr>
              <a:t>1.</a:t>
            </a:r>
            <a:r>
              <a:rPr lang="zh-TW" altLang="zh-TW" b="1" dirty="0" smtClean="0">
                <a:latin typeface="Times New Roman" panose="02020603050405020304" pitchFamily="18" charset="0"/>
                <a:ea typeface="微軟正黑體" panose="020B0604030504040204" pitchFamily="34" charset="-120"/>
              </a:rPr>
              <a:t>提案</a:t>
            </a:r>
            <a:r>
              <a:rPr lang="zh-TW" altLang="en-US" b="1" dirty="0" smtClean="0">
                <a:latin typeface="Times New Roman" panose="02020603050405020304" pitchFamily="18" charset="0"/>
                <a:ea typeface="微軟正黑體" panose="020B0604030504040204" pitchFamily="34" charset="-120"/>
              </a:rPr>
              <a:t>摘要與短影音</a:t>
            </a:r>
            <a:endParaRPr lang="en-US" altLang="zh-TW" b="1" dirty="0" smtClean="0">
              <a:latin typeface="Times New Roman" panose="02020603050405020304" pitchFamily="18" charset="0"/>
              <a:ea typeface="微軟正黑體" panose="020B0604030504040204" pitchFamily="34" charset="-120"/>
            </a:endParaRPr>
          </a:p>
          <a:p>
            <a:pPr lvl="0"/>
            <a:r>
              <a:rPr lang="en-US" altLang="zh-TW" dirty="0" smtClean="0">
                <a:latin typeface="Times New Roman" panose="02020603050405020304" pitchFamily="18" charset="0"/>
                <a:ea typeface="微軟正黑體" panose="020B0604030504040204" pitchFamily="34" charset="-120"/>
              </a:rPr>
              <a:t>-</a:t>
            </a:r>
            <a:r>
              <a:rPr lang="zh-TW" altLang="zh-TW" dirty="0" smtClean="0">
                <a:latin typeface="Times New Roman" panose="02020603050405020304" pitchFamily="18" charset="0"/>
                <a:ea typeface="微軟正黑體" panose="020B0604030504040204" pitchFamily="34" charset="-120"/>
              </a:rPr>
              <a:t>請</a:t>
            </a:r>
            <a:r>
              <a:rPr lang="zh-TW" altLang="zh-TW" dirty="0">
                <a:latin typeface="Times New Roman" panose="02020603050405020304" pitchFamily="18" charset="0"/>
                <a:ea typeface="微軟正黑體" panose="020B0604030504040204" pitchFamily="34" charset="-120"/>
              </a:rPr>
              <a:t>說明提出本構想的原因、初衷及期望達成的目的等。</a:t>
            </a:r>
          </a:p>
          <a:p>
            <a:pPr lvl="0"/>
            <a:r>
              <a:rPr lang="en-US" altLang="zh-TW" b="1" dirty="0" smtClean="0">
                <a:latin typeface="Times New Roman" panose="02020603050405020304" pitchFamily="18" charset="0"/>
                <a:ea typeface="微軟正黑體" panose="020B0604030504040204" pitchFamily="34" charset="-120"/>
              </a:rPr>
              <a:t>2.</a:t>
            </a:r>
            <a:r>
              <a:rPr lang="zh-TW" altLang="zh-TW" b="1" dirty="0" smtClean="0">
                <a:latin typeface="Times New Roman" panose="02020603050405020304" pitchFamily="18" charset="0"/>
                <a:ea typeface="微軟正黑體" panose="020B0604030504040204" pitchFamily="34" charset="-120"/>
              </a:rPr>
              <a:t>團隊</a:t>
            </a:r>
            <a:r>
              <a:rPr lang="zh-TW" altLang="zh-TW" b="1" dirty="0">
                <a:latin typeface="Times New Roman" panose="02020603050405020304" pitchFamily="18" charset="0"/>
                <a:ea typeface="微軟正黑體" panose="020B0604030504040204" pitchFamily="34" charset="-120"/>
              </a:rPr>
              <a:t>組成與分工</a:t>
            </a:r>
            <a:endParaRPr lang="zh-TW" altLang="zh-TW" dirty="0">
              <a:latin typeface="Times New Roman" panose="02020603050405020304" pitchFamily="18" charset="0"/>
              <a:ea typeface="微軟正黑體" panose="020B0604030504040204" pitchFamily="34" charset="-120"/>
            </a:endParaRPr>
          </a:p>
          <a:p>
            <a:r>
              <a:rPr lang="en-US" altLang="zh-TW" dirty="0" smtClean="0">
                <a:latin typeface="Times New Roman" panose="02020603050405020304" pitchFamily="18" charset="0"/>
                <a:ea typeface="微軟正黑體" panose="020B0604030504040204" pitchFamily="34" charset="-120"/>
              </a:rPr>
              <a:t>-</a:t>
            </a:r>
            <a:r>
              <a:rPr lang="zh-TW" altLang="zh-TW" dirty="0" smtClean="0">
                <a:latin typeface="Times New Roman" panose="02020603050405020304" pitchFamily="18" charset="0"/>
                <a:ea typeface="微軟正黑體" panose="020B0604030504040204" pitchFamily="34" charset="-120"/>
              </a:rPr>
              <a:t>請</a:t>
            </a:r>
            <a:r>
              <a:rPr lang="zh-TW" altLang="zh-TW" dirty="0">
                <a:latin typeface="Times New Roman" panose="02020603050405020304" pitchFamily="18" charset="0"/>
                <a:ea typeface="微軟正黑體" panose="020B0604030504040204" pitchFamily="34" charset="-120"/>
              </a:rPr>
              <a:t>說明計畫執行團隊之工作組織、任務分配及優勢。</a:t>
            </a:r>
          </a:p>
          <a:p>
            <a:pPr lvl="0"/>
            <a:r>
              <a:rPr lang="en-US" altLang="zh-TW" b="1" dirty="0" smtClean="0">
                <a:latin typeface="Times New Roman" panose="02020603050405020304" pitchFamily="18" charset="0"/>
                <a:ea typeface="微軟正黑體" panose="020B0604030504040204" pitchFamily="34" charset="-120"/>
              </a:rPr>
              <a:t>3.</a:t>
            </a:r>
            <a:r>
              <a:rPr lang="zh-TW" altLang="zh-TW" b="1" dirty="0" smtClean="0">
                <a:latin typeface="Times New Roman" panose="02020603050405020304" pitchFamily="18" charset="0"/>
                <a:ea typeface="微軟正黑體" panose="020B0604030504040204" pitchFamily="34" charset="-120"/>
              </a:rPr>
              <a:t>提案</a:t>
            </a:r>
            <a:r>
              <a:rPr lang="zh-TW" altLang="zh-TW" b="1" dirty="0">
                <a:latin typeface="Times New Roman" panose="02020603050405020304" pitchFamily="18" charset="0"/>
                <a:ea typeface="微軟正黑體" panose="020B0604030504040204" pitchFamily="34" charset="-120"/>
              </a:rPr>
              <a:t>內容與特色</a:t>
            </a:r>
            <a:endParaRPr lang="zh-TW" altLang="zh-TW" dirty="0">
              <a:latin typeface="Times New Roman" panose="02020603050405020304" pitchFamily="18" charset="0"/>
              <a:ea typeface="微軟正黑體" panose="020B0604030504040204" pitchFamily="34" charset="-120"/>
            </a:endParaRPr>
          </a:p>
          <a:p>
            <a:r>
              <a:rPr lang="en-US" altLang="zh-TW" dirty="0" smtClean="0">
                <a:latin typeface="Times New Roman" panose="02020603050405020304" pitchFamily="18" charset="0"/>
                <a:ea typeface="微軟正黑體" panose="020B0604030504040204" pitchFamily="34" charset="-120"/>
              </a:rPr>
              <a:t>-</a:t>
            </a:r>
            <a:r>
              <a:rPr lang="zh-TW" altLang="zh-TW" dirty="0" smtClean="0">
                <a:latin typeface="Times New Roman" panose="02020603050405020304" pitchFamily="18" charset="0"/>
                <a:ea typeface="微軟正黑體" panose="020B0604030504040204" pitchFamily="34" charset="-120"/>
              </a:rPr>
              <a:t>請</a:t>
            </a:r>
            <a:r>
              <a:rPr lang="zh-TW" altLang="zh-TW">
                <a:latin typeface="Times New Roman" panose="02020603050405020304" pitchFamily="18" charset="0"/>
                <a:ea typeface="微軟正黑體" panose="020B0604030504040204" pitchFamily="34" charset="-120"/>
              </a:rPr>
              <a:t>詳細</a:t>
            </a:r>
            <a:r>
              <a:rPr lang="zh-TW" altLang="zh-TW" smtClean="0">
                <a:latin typeface="Times New Roman" panose="02020603050405020304" pitchFamily="18" charset="0"/>
                <a:ea typeface="微軟正黑體" panose="020B0604030504040204" pitchFamily="34" charset="-120"/>
              </a:rPr>
              <a:t>說明所</a:t>
            </a:r>
            <a:r>
              <a:rPr lang="zh-TW" altLang="zh-TW" dirty="0">
                <a:latin typeface="Times New Roman" panose="02020603050405020304" pitchFamily="18" charset="0"/>
                <a:ea typeface="微軟正黑體" panose="020B0604030504040204" pitchFamily="34" charset="-120"/>
              </a:rPr>
              <a:t>提出之主要產品或服務的內容，營運、營收模式等。</a:t>
            </a:r>
          </a:p>
          <a:p>
            <a:pPr lvl="0"/>
            <a:r>
              <a:rPr lang="en-US" altLang="zh-TW" b="1" dirty="0" smtClean="0">
                <a:latin typeface="Times New Roman" panose="02020603050405020304" pitchFamily="18" charset="0"/>
                <a:ea typeface="微軟正黑體" panose="020B0604030504040204" pitchFamily="34" charset="-120"/>
              </a:rPr>
              <a:t>4.</a:t>
            </a:r>
            <a:r>
              <a:rPr lang="zh-TW" altLang="zh-TW" b="1" dirty="0" smtClean="0">
                <a:latin typeface="Times New Roman" panose="02020603050405020304" pitchFamily="18" charset="0"/>
                <a:ea typeface="微軟正黑體" panose="020B0604030504040204" pitchFamily="34" charset="-120"/>
              </a:rPr>
              <a:t>構想</a:t>
            </a:r>
            <a:r>
              <a:rPr lang="zh-TW" altLang="zh-TW" b="1" dirty="0">
                <a:latin typeface="Times New Roman" panose="02020603050405020304" pitchFamily="18" charset="0"/>
                <a:ea typeface="微軟正黑體" panose="020B0604030504040204" pitchFamily="34" charset="-120"/>
              </a:rPr>
              <a:t>可行性與創新性</a:t>
            </a:r>
            <a:endParaRPr lang="zh-TW" altLang="zh-TW" dirty="0">
              <a:latin typeface="Times New Roman" panose="02020603050405020304" pitchFamily="18" charset="0"/>
              <a:ea typeface="微軟正黑體" panose="020B0604030504040204" pitchFamily="34" charset="-120"/>
            </a:endParaRPr>
          </a:p>
          <a:p>
            <a:r>
              <a:rPr lang="en-US" altLang="zh-TW" dirty="0" smtClean="0">
                <a:latin typeface="Times New Roman" panose="02020603050405020304" pitchFamily="18" charset="0"/>
                <a:ea typeface="微軟正黑體" panose="020B0604030504040204" pitchFamily="34" charset="-120"/>
              </a:rPr>
              <a:t>-</a:t>
            </a:r>
            <a:r>
              <a:rPr lang="zh-TW" altLang="zh-TW" dirty="0" smtClean="0">
                <a:latin typeface="Times New Roman" panose="02020603050405020304" pitchFamily="18" charset="0"/>
                <a:ea typeface="微軟正黑體" panose="020B0604030504040204" pitchFamily="34" charset="-120"/>
              </a:rPr>
              <a:t>問題</a:t>
            </a:r>
            <a:r>
              <a:rPr lang="zh-TW" altLang="zh-TW" dirty="0">
                <a:latin typeface="Times New Roman" panose="02020603050405020304" pitchFamily="18" charset="0"/>
                <a:ea typeface="微軟正黑體" panose="020B0604030504040204" pitchFamily="34" charset="-120"/>
              </a:rPr>
              <a:t>解決提案、創意與創新力、核心特色能力</a:t>
            </a:r>
          </a:p>
          <a:p>
            <a:pPr lvl="0"/>
            <a:r>
              <a:rPr lang="en-US" altLang="zh-TW" b="1" dirty="0" smtClean="0">
                <a:latin typeface="Times New Roman" panose="02020603050405020304" pitchFamily="18" charset="0"/>
                <a:ea typeface="微軟正黑體" panose="020B0604030504040204" pitchFamily="34" charset="-120"/>
              </a:rPr>
              <a:t>5.</a:t>
            </a:r>
            <a:r>
              <a:rPr lang="zh-TW" altLang="zh-TW" b="1" dirty="0" smtClean="0">
                <a:latin typeface="Times New Roman" panose="02020603050405020304" pitchFamily="18" charset="0"/>
                <a:ea typeface="微軟正黑體" panose="020B0604030504040204" pitchFamily="34" charset="-120"/>
              </a:rPr>
              <a:t>提案</a:t>
            </a:r>
            <a:r>
              <a:rPr lang="zh-TW" altLang="zh-TW" b="1" dirty="0">
                <a:latin typeface="Times New Roman" panose="02020603050405020304" pitchFamily="18" charset="0"/>
                <a:ea typeface="微軟正黑體" panose="020B0604030504040204" pitchFamily="34" charset="-120"/>
              </a:rPr>
              <a:t>實作的具體規劃</a:t>
            </a:r>
            <a:endParaRPr lang="zh-TW" altLang="zh-TW" dirty="0">
              <a:latin typeface="Times New Roman" panose="02020603050405020304" pitchFamily="18" charset="0"/>
              <a:ea typeface="微軟正黑體" panose="020B0604030504040204" pitchFamily="34" charset="-120"/>
            </a:endParaRPr>
          </a:p>
          <a:p>
            <a:r>
              <a:rPr lang="en-US" altLang="zh-TW" dirty="0" smtClean="0">
                <a:latin typeface="Times New Roman" panose="02020603050405020304" pitchFamily="18" charset="0"/>
                <a:ea typeface="微軟正黑體" panose="020B0604030504040204" pitchFamily="34" charset="-120"/>
              </a:rPr>
              <a:t>-</a:t>
            </a:r>
            <a:r>
              <a:rPr lang="zh-TW" altLang="zh-TW" dirty="0" smtClean="0">
                <a:latin typeface="Times New Roman" panose="02020603050405020304" pitchFamily="18" charset="0"/>
                <a:ea typeface="微軟正黑體" panose="020B0604030504040204" pitchFamily="34" charset="-120"/>
              </a:rPr>
              <a:t>執行</a:t>
            </a:r>
            <a:r>
              <a:rPr lang="zh-TW" altLang="zh-TW" dirty="0">
                <a:latin typeface="Times New Roman" panose="02020603050405020304" pitchFamily="18" charset="0"/>
                <a:ea typeface="微軟正黑體" panose="020B0604030504040204" pitchFamily="34" charset="-120"/>
              </a:rPr>
              <a:t>架構與行動方案、期程規劃、預期的困難與可能的解決對策方法。</a:t>
            </a:r>
          </a:p>
          <a:p>
            <a:pPr lvl="0"/>
            <a:r>
              <a:rPr lang="en-US" altLang="zh-TW" b="1" dirty="0" smtClean="0">
                <a:latin typeface="Times New Roman" panose="02020603050405020304" pitchFamily="18" charset="0"/>
                <a:ea typeface="微軟正黑體" panose="020B0604030504040204" pitchFamily="34" charset="-120"/>
              </a:rPr>
              <a:t>6.</a:t>
            </a:r>
            <a:r>
              <a:rPr lang="zh-TW" altLang="zh-TW" b="1" dirty="0" smtClean="0">
                <a:latin typeface="Times New Roman" panose="02020603050405020304" pitchFamily="18" charset="0"/>
                <a:ea typeface="微軟正黑體" panose="020B0604030504040204" pitchFamily="34" charset="-120"/>
              </a:rPr>
              <a:t>提案</a:t>
            </a:r>
            <a:r>
              <a:rPr lang="zh-TW" altLang="zh-TW" b="1" dirty="0">
                <a:latin typeface="Times New Roman" panose="02020603050405020304" pitchFamily="18" charset="0"/>
                <a:ea typeface="微軟正黑體" panose="020B0604030504040204" pitchFamily="34" charset="-120"/>
              </a:rPr>
              <a:t>的未來發展</a:t>
            </a:r>
            <a:endParaRPr lang="zh-TW" altLang="zh-TW" dirty="0">
              <a:latin typeface="Times New Roman" panose="02020603050405020304" pitchFamily="18" charset="0"/>
              <a:ea typeface="微軟正黑體" panose="020B0604030504040204" pitchFamily="34" charset="-120"/>
            </a:endParaRPr>
          </a:p>
          <a:p>
            <a:r>
              <a:rPr lang="en-US" altLang="zh-TW" dirty="0" smtClean="0">
                <a:latin typeface="Times New Roman" panose="02020603050405020304" pitchFamily="18" charset="0"/>
                <a:ea typeface="微軟正黑體" panose="020B0604030504040204" pitchFamily="34" charset="-120"/>
              </a:rPr>
              <a:t>-</a:t>
            </a:r>
            <a:r>
              <a:rPr lang="zh-TW" altLang="zh-TW" dirty="0" smtClean="0">
                <a:latin typeface="Times New Roman" panose="02020603050405020304" pitchFamily="18" charset="0"/>
                <a:ea typeface="微軟正黑體" panose="020B0604030504040204" pitchFamily="34" charset="-120"/>
              </a:rPr>
              <a:t>內容</a:t>
            </a:r>
            <a:r>
              <a:rPr lang="zh-TW" altLang="zh-TW" dirty="0">
                <a:latin typeface="Times New Roman" panose="02020603050405020304" pitchFamily="18" charset="0"/>
                <a:ea typeface="微軟正黑體" panose="020B0604030504040204" pitchFamily="34" charset="-120"/>
              </a:rPr>
              <a:t>整體是否具延續性、資源整合程度、執行後預期之重要產出效益。</a:t>
            </a:r>
          </a:p>
          <a:p>
            <a:pPr lvl="0"/>
            <a:r>
              <a:rPr lang="en-US" altLang="zh-TW" b="1" dirty="0" smtClean="0">
                <a:latin typeface="Times New Roman" panose="02020603050405020304" pitchFamily="18" charset="0"/>
                <a:ea typeface="微軟正黑體" panose="020B0604030504040204" pitchFamily="34" charset="-120"/>
              </a:rPr>
              <a:t>7.</a:t>
            </a:r>
            <a:r>
              <a:rPr lang="zh-TW" altLang="zh-TW" b="1" dirty="0" smtClean="0">
                <a:latin typeface="Times New Roman" panose="02020603050405020304" pitchFamily="18" charset="0"/>
                <a:ea typeface="微軟正黑體" panose="020B0604030504040204" pitchFamily="34" charset="-120"/>
              </a:rPr>
              <a:t>參考</a:t>
            </a:r>
            <a:r>
              <a:rPr lang="zh-TW" altLang="zh-TW" b="1" dirty="0">
                <a:latin typeface="Times New Roman" panose="02020603050405020304" pitchFamily="18" charset="0"/>
                <a:ea typeface="微軟正黑體" panose="020B0604030504040204" pitchFamily="34" charset="-120"/>
              </a:rPr>
              <a:t>資料</a:t>
            </a:r>
            <a:endParaRPr lang="zh-TW" altLang="zh-TW" dirty="0">
              <a:latin typeface="Times New Roman" panose="02020603050405020304" pitchFamily="18" charset="0"/>
              <a:ea typeface="微軟正黑體" panose="020B0604030504040204" pitchFamily="34" charset="-120"/>
            </a:endParaRPr>
          </a:p>
          <a:p>
            <a:pPr lvl="0"/>
            <a:r>
              <a:rPr lang="en-US" altLang="zh-TW" b="1" dirty="0" smtClean="0">
                <a:latin typeface="Times New Roman" panose="02020603050405020304" pitchFamily="18" charset="0"/>
                <a:ea typeface="微軟正黑體" panose="020B0604030504040204" pitchFamily="34" charset="-120"/>
              </a:rPr>
              <a:t>8.</a:t>
            </a:r>
            <a:r>
              <a:rPr lang="zh-TW" altLang="zh-TW" b="1" dirty="0" smtClean="0">
                <a:latin typeface="Times New Roman" panose="02020603050405020304" pitchFamily="18" charset="0"/>
                <a:ea typeface="微軟正黑體" panose="020B0604030504040204" pitchFamily="34" charset="-120"/>
              </a:rPr>
              <a:t>附件</a:t>
            </a:r>
            <a:endParaRPr lang="zh-TW" altLang="zh-TW" dirty="0">
              <a:latin typeface="Times New Roman" panose="02020603050405020304" pitchFamily="18" charset="0"/>
              <a:ea typeface="微軟正黑體" panose="020B0604030504040204" pitchFamily="34" charset="-120"/>
            </a:endParaRPr>
          </a:p>
          <a:p>
            <a:r>
              <a:rPr lang="en-US" altLang="zh-TW" dirty="0" smtClean="0">
                <a:latin typeface="Times New Roman" panose="02020603050405020304" pitchFamily="18" charset="0"/>
                <a:ea typeface="微軟正黑體" panose="020B0604030504040204" pitchFamily="34" charset="-120"/>
              </a:rPr>
              <a:t>-</a:t>
            </a:r>
            <a:r>
              <a:rPr lang="zh-TW" altLang="zh-TW" dirty="0" smtClean="0">
                <a:latin typeface="Times New Roman" panose="02020603050405020304" pitchFamily="18" charset="0"/>
                <a:ea typeface="微軟正黑體" panose="020B0604030504040204" pitchFamily="34" charset="-120"/>
              </a:rPr>
              <a:t>檢</a:t>
            </a:r>
            <a:r>
              <a:rPr lang="zh-TW" altLang="zh-TW" dirty="0">
                <a:latin typeface="Times New Roman" panose="02020603050405020304" pitchFamily="18" charset="0"/>
                <a:ea typeface="微軟正黑體" panose="020B0604030504040204" pitchFamily="34" charset="-120"/>
              </a:rPr>
              <a:t>附足以展現創業團隊成員之創業企圖心以及目前已具備創業能力之佐證證明，形式不拘。</a:t>
            </a:r>
          </a:p>
          <a:p>
            <a:pPr marL="90170" marR="57785">
              <a:spcBef>
                <a:spcPts val="600"/>
              </a:spcBef>
              <a:spcAft>
                <a:spcPts val="0"/>
              </a:spcAft>
            </a:pPr>
            <a:endParaRPr lang="zh-TW" altLang="zh-TW" kern="100" dirty="0" smtClean="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916396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202</Words>
  <Application>Microsoft Office PowerPoint</Application>
  <PresentationFormat>寬螢幕</PresentationFormat>
  <Paragraphs>20</Paragraphs>
  <Slides>2</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vt:i4>
      </vt:variant>
    </vt:vector>
  </HeadingPairs>
  <TitlesOfParts>
    <vt:vector size="9" baseType="lpstr">
      <vt:lpstr>微軟正黑體</vt:lpstr>
      <vt:lpstr>新細明體</vt:lpstr>
      <vt:lpstr>Arial</vt:lpstr>
      <vt:lpstr>Calibri</vt:lpstr>
      <vt:lpstr>Calibri Light</vt:lpstr>
      <vt:lpstr>Times New Roman</vt:lpstr>
      <vt:lpstr>Office 佈景主題</vt:lpstr>
      <vt:lpstr>2026年第二屆雙福三創盃創新創意創業競賽</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2026年第二屆雙福三創盃創新創意創業競賽</dc:title>
  <dc:creator>User</dc:creator>
  <cp:lastModifiedBy>User</cp:lastModifiedBy>
  <cp:revision>3</cp:revision>
  <dcterms:created xsi:type="dcterms:W3CDTF">2026-03-17T03:31:33Z</dcterms:created>
  <dcterms:modified xsi:type="dcterms:W3CDTF">2026-03-17T03:44:08Z</dcterms:modified>
</cp:coreProperties>
</file>