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0" d="100"/>
          <a:sy n="120" d="100"/>
        </p:scale>
        <p:origin x="17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59D1A6-AEA7-4325-BA32-9DED1B85340B}" type="datetimeFigureOut">
              <a:rPr lang="zh-TW" altLang="en-US" smtClean="0"/>
              <a:t>2026/3/17</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CCEDAF-3889-4D9A-B620-3C993EFF2C09}" type="slidenum">
              <a:rPr lang="zh-TW" altLang="en-US" smtClean="0"/>
              <a:t>‹#›</a:t>
            </a:fld>
            <a:endParaRPr lang="zh-TW" altLang="en-US"/>
          </a:p>
        </p:txBody>
      </p:sp>
    </p:spTree>
    <p:extLst>
      <p:ext uri="{BB962C8B-B14F-4D97-AF65-F5344CB8AC3E}">
        <p14:creationId xmlns:p14="http://schemas.microsoft.com/office/powerpoint/2010/main" val="2378993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36C7BE-5031-41CE-A7B0-047435F52146}" type="slidenum">
              <a:rPr lang="zh-TW" altLang="en-US" smtClean="0"/>
              <a:t>‹#›</a:t>
            </a:fld>
            <a:endParaRPr lang="zh-TW" altLang="en-US"/>
          </a:p>
        </p:txBody>
      </p:sp>
      <p:pic>
        <p:nvPicPr>
          <p:cNvPr id="9" name="圖片 8"/>
          <p:cNvPicPr>
            <a:picLocks noChangeAspect="1"/>
          </p:cNvPicPr>
          <p:nvPr userDrawn="1"/>
        </p:nvPicPr>
        <p:blipFill>
          <a:blip r:embed="rId2"/>
          <a:stretch>
            <a:fillRect/>
          </a:stretch>
        </p:blipFill>
        <p:spPr>
          <a:xfrm>
            <a:off x="0" y="0"/>
            <a:ext cx="2071395" cy="1122363"/>
          </a:xfrm>
          <a:prstGeom prst="rect">
            <a:avLst/>
          </a:prstGeom>
        </p:spPr>
      </p:pic>
      <p:pic>
        <p:nvPicPr>
          <p:cNvPr id="10" name="圖片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87812" y="159964"/>
            <a:ext cx="2404188" cy="802433"/>
          </a:xfrm>
          <a:prstGeom prst="rect">
            <a:avLst/>
          </a:prstGeom>
        </p:spPr>
      </p:pic>
    </p:spTree>
    <p:extLst>
      <p:ext uri="{BB962C8B-B14F-4D97-AF65-F5344CB8AC3E}">
        <p14:creationId xmlns:p14="http://schemas.microsoft.com/office/powerpoint/2010/main" val="3844584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1219680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57405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993067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188857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3335397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77640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2286215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1189255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373054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D00E38E2-02CD-480E-A435-15696EFF737A}" type="datetimeFigureOut">
              <a:rPr lang="zh-TW" altLang="en-US" smtClean="0"/>
              <a:t>2026/3/17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36C7BE-5031-41CE-A7B0-047435F52146}" type="slidenum">
              <a:rPr lang="zh-TW" altLang="en-US" smtClean="0"/>
              <a:t>‹#›</a:t>
            </a:fld>
            <a:endParaRPr lang="zh-TW" altLang="en-US"/>
          </a:p>
        </p:txBody>
      </p:sp>
    </p:spTree>
    <p:extLst>
      <p:ext uri="{BB962C8B-B14F-4D97-AF65-F5344CB8AC3E}">
        <p14:creationId xmlns:p14="http://schemas.microsoft.com/office/powerpoint/2010/main" val="3537696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0E38E2-02CD-480E-A435-15696EFF737A}" type="datetimeFigureOut">
              <a:rPr lang="zh-TW" altLang="en-US" smtClean="0"/>
              <a:t>2026/3/17</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36C7BE-5031-41CE-A7B0-047435F52146}" type="slidenum">
              <a:rPr lang="zh-TW" altLang="en-US" smtClean="0"/>
              <a:t>‹#›</a:t>
            </a:fld>
            <a:endParaRPr lang="zh-TW" altLang="en-US"/>
          </a:p>
        </p:txBody>
      </p:sp>
      <p:pic>
        <p:nvPicPr>
          <p:cNvPr id="7" name="圖片 6"/>
          <p:cNvPicPr>
            <a:picLocks noChangeAspect="1"/>
          </p:cNvPicPr>
          <p:nvPr userDrawn="1"/>
        </p:nvPicPr>
        <p:blipFill>
          <a:blip r:embed="rId13"/>
          <a:stretch>
            <a:fillRect/>
          </a:stretch>
        </p:blipFill>
        <p:spPr>
          <a:xfrm>
            <a:off x="0" y="0"/>
            <a:ext cx="2071395" cy="1122363"/>
          </a:xfrm>
          <a:prstGeom prst="rect">
            <a:avLst/>
          </a:prstGeom>
        </p:spPr>
      </p:pic>
      <p:pic>
        <p:nvPicPr>
          <p:cNvPr id="8" name="圖片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787812" y="159964"/>
            <a:ext cx="2404188" cy="802433"/>
          </a:xfrm>
          <a:prstGeom prst="rect">
            <a:avLst/>
          </a:prstGeom>
        </p:spPr>
      </p:pic>
    </p:spTree>
    <p:extLst>
      <p:ext uri="{BB962C8B-B14F-4D97-AF65-F5344CB8AC3E}">
        <p14:creationId xmlns:p14="http://schemas.microsoft.com/office/powerpoint/2010/main" val="2565320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a:t>2026</a:t>
            </a:r>
            <a:r>
              <a:rPr lang="zh-TW" altLang="zh-TW" dirty="0"/>
              <a:t>年第二屆雙福三創盃創新創意創業競賽</a:t>
            </a:r>
            <a:endParaRPr lang="zh-TW" altLang="en-US" dirty="0"/>
          </a:p>
        </p:txBody>
      </p:sp>
      <p:sp>
        <p:nvSpPr>
          <p:cNvPr id="3" name="副標題 2"/>
          <p:cNvSpPr>
            <a:spLocks noGrp="1"/>
          </p:cNvSpPr>
          <p:nvPr>
            <p:ph type="subTitle" idx="1"/>
          </p:nvPr>
        </p:nvSpPr>
        <p:spPr/>
        <p:txBody>
          <a:bodyPr/>
          <a:lstStyle/>
          <a:p>
            <a:pPr algn="l"/>
            <a:r>
              <a:rPr lang="zh-TW" altLang="en-US" dirty="0" smtClean="0"/>
              <a:t>創業構想組</a:t>
            </a:r>
            <a:endParaRPr lang="en-US" altLang="zh-TW" dirty="0" smtClean="0"/>
          </a:p>
          <a:p>
            <a:pPr algn="l"/>
            <a:r>
              <a:rPr lang="zh-TW" altLang="en-US" dirty="0"/>
              <a:t>團隊名稱</a:t>
            </a:r>
            <a:r>
              <a:rPr lang="en-US" altLang="zh-TW" dirty="0" smtClean="0"/>
              <a:t>:</a:t>
            </a:r>
          </a:p>
          <a:p>
            <a:pPr algn="l"/>
            <a:r>
              <a:rPr lang="zh-TW" altLang="en-US" dirty="0"/>
              <a:t>報告人</a:t>
            </a:r>
            <a:r>
              <a:rPr lang="en-US" altLang="zh-TW" dirty="0"/>
              <a:t>:</a:t>
            </a:r>
            <a:endParaRPr lang="zh-TW" altLang="en-US" dirty="0"/>
          </a:p>
        </p:txBody>
      </p:sp>
    </p:spTree>
    <p:extLst>
      <p:ext uri="{BB962C8B-B14F-4D97-AF65-F5344CB8AC3E}">
        <p14:creationId xmlns:p14="http://schemas.microsoft.com/office/powerpoint/2010/main" val="3883016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040048" y="87553"/>
            <a:ext cx="6096000" cy="6463308"/>
          </a:xfrm>
          <a:prstGeom prst="rect">
            <a:avLst/>
          </a:prstGeom>
        </p:spPr>
        <p:txBody>
          <a:bodyPr>
            <a:spAutoFit/>
          </a:bodyPr>
          <a:lstStyle/>
          <a:p>
            <a:pPr marL="90170" marR="57785" algn="ctr">
              <a:spcBef>
                <a:spcPts val="600"/>
              </a:spcBef>
              <a:spcAft>
                <a:spcPts val="0"/>
              </a:spcAft>
            </a:pPr>
            <a:r>
              <a:rPr lang="zh-TW" altLang="en-US" sz="3600" b="1" kern="100" dirty="0">
                <a:latin typeface="Times New Roman" panose="02020603050405020304" pitchFamily="18" charset="0"/>
                <a:ea typeface="微軟正黑體" panose="020B0604030504040204" pitchFamily="34" charset="-120"/>
                <a:cs typeface="Times New Roman" panose="02020603050405020304" pitchFamily="18" charset="0"/>
              </a:rPr>
              <a:t>簡報</a:t>
            </a:r>
            <a:r>
              <a:rPr lang="zh-TW" altLang="en-US" sz="3600" b="1" kern="100" dirty="0" smtClean="0">
                <a:latin typeface="Times New Roman" panose="02020603050405020304" pitchFamily="18" charset="0"/>
                <a:ea typeface="微軟正黑體" panose="020B0604030504040204" pitchFamily="34" charset="-120"/>
                <a:cs typeface="Times New Roman" panose="02020603050405020304" pitchFamily="18" charset="0"/>
              </a:rPr>
              <a:t>大綱</a:t>
            </a:r>
            <a:endParaRPr lang="en-US" altLang="zh-TW" sz="3600" b="1" kern="100" dirty="0" smtClean="0">
              <a:latin typeface="Times New Roman" panose="02020603050405020304" pitchFamily="18" charset="0"/>
              <a:ea typeface="微軟正黑體" panose="020B0604030504040204" pitchFamily="34" charset="-120"/>
              <a:cs typeface="Times New Roman" panose="02020603050405020304" pitchFamily="18" charset="0"/>
            </a:endParaRPr>
          </a:p>
          <a:p>
            <a:pPr lvl="0"/>
            <a:r>
              <a:rPr lang="en-US" altLang="zh-TW" b="1" dirty="0" smtClean="0">
                <a:latin typeface="Times New Roman" panose="02020603050405020304" pitchFamily="18" charset="0"/>
                <a:ea typeface="微軟正黑體" panose="020B0604030504040204" pitchFamily="34" charset="-120"/>
              </a:rPr>
              <a:t>1.</a:t>
            </a:r>
            <a:r>
              <a:rPr lang="zh-TW" altLang="zh-TW" b="1" dirty="0" smtClean="0">
                <a:latin typeface="Times New Roman" panose="02020603050405020304" pitchFamily="18" charset="0"/>
                <a:ea typeface="微軟正黑體" panose="020B0604030504040204" pitchFamily="34" charset="-120"/>
              </a:rPr>
              <a:t>創業</a:t>
            </a:r>
            <a:r>
              <a:rPr lang="zh-TW" altLang="zh-TW" b="1" dirty="0">
                <a:latin typeface="Times New Roman" panose="02020603050405020304" pitchFamily="18" charset="0"/>
                <a:ea typeface="微軟正黑體" panose="020B0604030504040204" pitchFamily="34" charset="-120"/>
              </a:rPr>
              <a:t>機會與</a:t>
            </a:r>
            <a:r>
              <a:rPr lang="zh-TW" altLang="zh-TW" b="1" dirty="0" smtClean="0">
                <a:latin typeface="Times New Roman" panose="02020603050405020304" pitchFamily="18" charset="0"/>
                <a:ea typeface="微軟正黑體" panose="020B0604030504040204" pitchFamily="34" charset="-120"/>
              </a:rPr>
              <a:t>構想</a:t>
            </a:r>
            <a:r>
              <a:rPr lang="en-US" altLang="zh-TW" b="1" dirty="0" smtClean="0">
                <a:latin typeface="Times New Roman" panose="02020603050405020304" pitchFamily="18" charset="0"/>
                <a:ea typeface="微軟正黑體" panose="020B0604030504040204" pitchFamily="34" charset="-120"/>
              </a:rPr>
              <a:t>(</a:t>
            </a:r>
            <a:r>
              <a:rPr lang="zh-TW" altLang="en-US" b="1" dirty="0" smtClean="0">
                <a:latin typeface="Times New Roman" panose="02020603050405020304" pitchFamily="18" charset="0"/>
                <a:ea typeface="微軟正黑體" panose="020B0604030504040204" pitchFamily="34" charset="-120"/>
              </a:rPr>
              <a:t>短影音</a:t>
            </a:r>
            <a:r>
              <a:rPr lang="en-US" altLang="zh-TW" b="1" dirty="0" smtClean="0">
                <a:latin typeface="Times New Roman" panose="02020603050405020304" pitchFamily="18" charset="0"/>
                <a:ea typeface="微軟正黑體" panose="020B0604030504040204" pitchFamily="34" charset="-120"/>
              </a:rPr>
              <a:t>)</a:t>
            </a:r>
            <a:endParaRPr lang="zh-TW" altLang="zh-TW" dirty="0">
              <a:latin typeface="Times New Roman" panose="02020603050405020304" pitchFamily="18" charset="0"/>
              <a:ea typeface="微軟正黑體" panose="020B0604030504040204" pitchFamily="34" charset="-120"/>
            </a:endParaRPr>
          </a:p>
          <a:p>
            <a:r>
              <a:rPr lang="zh-TW" altLang="zh-TW" dirty="0">
                <a:latin typeface="Times New Roman" panose="02020603050405020304" pitchFamily="18" charset="0"/>
                <a:ea typeface="微軟正黑體" panose="020B0604030504040204" pitchFamily="34" charset="-120"/>
              </a:rPr>
              <a:t>過往學習經驗、創業想法、想解決的問題、期望達成的目的等。</a:t>
            </a:r>
          </a:p>
          <a:p>
            <a:pPr lvl="0"/>
            <a:r>
              <a:rPr lang="en-US" altLang="zh-TW" b="1" dirty="0" smtClean="0">
                <a:latin typeface="Times New Roman" panose="02020603050405020304" pitchFamily="18" charset="0"/>
                <a:ea typeface="微軟正黑體" panose="020B0604030504040204" pitchFamily="34" charset="-120"/>
              </a:rPr>
              <a:t>2.</a:t>
            </a:r>
            <a:r>
              <a:rPr lang="zh-TW" altLang="zh-TW" b="1" dirty="0" smtClean="0">
                <a:latin typeface="Times New Roman" panose="02020603050405020304" pitchFamily="18" charset="0"/>
                <a:ea typeface="微軟正黑體" panose="020B0604030504040204" pitchFamily="34" charset="-120"/>
              </a:rPr>
              <a:t>產品</a:t>
            </a:r>
            <a:r>
              <a:rPr lang="zh-TW" altLang="zh-TW" b="1" dirty="0">
                <a:latin typeface="Times New Roman" panose="02020603050405020304" pitchFamily="18" charset="0"/>
                <a:ea typeface="微軟正黑體" panose="020B0604030504040204" pitchFamily="34" charset="-120"/>
              </a:rPr>
              <a:t>與服務內容</a:t>
            </a:r>
            <a:endParaRPr lang="zh-TW" altLang="zh-TW" dirty="0">
              <a:latin typeface="Times New Roman" panose="02020603050405020304" pitchFamily="18" charset="0"/>
              <a:ea typeface="微軟正黑體" panose="020B0604030504040204" pitchFamily="34" charset="-120"/>
            </a:endParaRPr>
          </a:p>
          <a:p>
            <a:r>
              <a:rPr lang="zh-TW" altLang="zh-TW" dirty="0">
                <a:latin typeface="Times New Roman" panose="02020603050405020304" pitchFamily="18" charset="0"/>
                <a:ea typeface="微軟正黑體" panose="020B0604030504040204" pitchFamily="34" charset="-120"/>
              </a:rPr>
              <a:t>所要提出的主要產品</a:t>
            </a:r>
            <a:r>
              <a:rPr lang="en-US" altLang="zh-TW" dirty="0">
                <a:latin typeface="Times New Roman" panose="02020603050405020304" pitchFamily="18" charset="0"/>
                <a:ea typeface="微軟正黑體" panose="020B0604030504040204" pitchFamily="34" charset="-120"/>
              </a:rPr>
              <a:t>/</a:t>
            </a:r>
            <a:r>
              <a:rPr lang="zh-TW" altLang="zh-TW" dirty="0">
                <a:latin typeface="Times New Roman" panose="02020603050405020304" pitchFamily="18" charset="0"/>
                <a:ea typeface="微軟正黑體" panose="020B0604030504040204" pitchFamily="34" charset="-120"/>
              </a:rPr>
              <a:t>服務內容、營運模式、營收模式。</a:t>
            </a:r>
          </a:p>
          <a:p>
            <a:pPr lvl="0"/>
            <a:r>
              <a:rPr lang="en-US" altLang="zh-TW" b="1" dirty="0" smtClean="0">
                <a:latin typeface="Times New Roman" panose="02020603050405020304" pitchFamily="18" charset="0"/>
                <a:ea typeface="微軟正黑體" panose="020B0604030504040204" pitchFamily="34" charset="-120"/>
              </a:rPr>
              <a:t>3.</a:t>
            </a:r>
            <a:r>
              <a:rPr lang="zh-TW" altLang="zh-TW" b="1" dirty="0" smtClean="0">
                <a:latin typeface="Times New Roman" panose="02020603050405020304" pitchFamily="18" charset="0"/>
                <a:ea typeface="微軟正黑體" panose="020B0604030504040204" pitchFamily="34" charset="-120"/>
              </a:rPr>
              <a:t>市場</a:t>
            </a:r>
            <a:r>
              <a:rPr lang="zh-TW" altLang="zh-TW" b="1" dirty="0">
                <a:latin typeface="Times New Roman" panose="02020603050405020304" pitchFamily="18" charset="0"/>
                <a:ea typeface="微軟正黑體" panose="020B0604030504040204" pitchFamily="34" charset="-120"/>
              </a:rPr>
              <a:t>與競爭分析</a:t>
            </a:r>
            <a:endParaRPr lang="zh-TW" altLang="zh-TW" dirty="0">
              <a:latin typeface="Times New Roman" panose="02020603050405020304" pitchFamily="18" charset="0"/>
              <a:ea typeface="微軟正黑體" panose="020B0604030504040204" pitchFamily="34" charset="-120"/>
            </a:endParaRPr>
          </a:p>
          <a:p>
            <a:r>
              <a:rPr lang="zh-TW" altLang="zh-TW" dirty="0">
                <a:latin typeface="Times New Roman" panose="02020603050405020304" pitchFamily="18" charset="0"/>
                <a:ea typeface="微軟正黑體" panose="020B0604030504040204" pitchFamily="34" charset="-120"/>
              </a:rPr>
              <a:t>請說明市場特性與規模、目標市場、競爭對手與競爭策略分析。</a:t>
            </a:r>
          </a:p>
          <a:p>
            <a:pPr lvl="0"/>
            <a:r>
              <a:rPr lang="en-US" altLang="zh-TW" b="1" dirty="0" smtClean="0">
                <a:latin typeface="Times New Roman" panose="02020603050405020304" pitchFamily="18" charset="0"/>
                <a:ea typeface="微軟正黑體" panose="020B0604030504040204" pitchFamily="34" charset="-120"/>
              </a:rPr>
              <a:t>4.</a:t>
            </a:r>
            <a:r>
              <a:rPr lang="zh-TW" altLang="zh-TW" b="1" dirty="0" smtClean="0">
                <a:latin typeface="Times New Roman" panose="02020603050405020304" pitchFamily="18" charset="0"/>
                <a:ea typeface="微軟正黑體" panose="020B0604030504040204" pitchFamily="34" charset="-120"/>
              </a:rPr>
              <a:t>資源</a:t>
            </a:r>
            <a:r>
              <a:rPr lang="zh-TW" altLang="zh-TW" b="1" dirty="0">
                <a:latin typeface="Times New Roman" panose="02020603050405020304" pitchFamily="18" charset="0"/>
                <a:ea typeface="微軟正黑體" panose="020B0604030504040204" pitchFamily="34" charset="-120"/>
              </a:rPr>
              <a:t>整合程度</a:t>
            </a:r>
            <a:r>
              <a:rPr lang="en-US" altLang="zh-TW" b="1" dirty="0">
                <a:latin typeface="Times New Roman" panose="02020603050405020304" pitchFamily="18" charset="0"/>
                <a:ea typeface="微軟正黑體" panose="020B0604030504040204" pitchFamily="34" charset="-120"/>
              </a:rPr>
              <a:t/>
            </a:r>
            <a:br>
              <a:rPr lang="en-US" altLang="zh-TW" b="1" dirty="0">
                <a:latin typeface="Times New Roman" panose="02020603050405020304" pitchFamily="18" charset="0"/>
                <a:ea typeface="微軟正黑體" panose="020B0604030504040204" pitchFamily="34" charset="-120"/>
              </a:rPr>
            </a:br>
            <a:r>
              <a:rPr lang="zh-TW" altLang="zh-TW" dirty="0">
                <a:latin typeface="Times New Roman" panose="02020603050405020304" pitchFamily="18" charset="0"/>
                <a:ea typeface="微軟正黑體" panose="020B0604030504040204" pitchFamily="34" charset="-120"/>
              </a:rPr>
              <a:t>內容整體性與外部資源連結、內部關鍵資源</a:t>
            </a:r>
          </a:p>
          <a:p>
            <a:pPr lvl="0"/>
            <a:r>
              <a:rPr lang="en-US" altLang="zh-TW" b="1" dirty="0" smtClean="0">
                <a:latin typeface="Times New Roman" panose="02020603050405020304" pitchFamily="18" charset="0"/>
                <a:ea typeface="微軟正黑體" panose="020B0604030504040204" pitchFamily="34" charset="-120"/>
              </a:rPr>
              <a:t>5.</a:t>
            </a:r>
            <a:r>
              <a:rPr lang="zh-TW" altLang="zh-TW" b="1" dirty="0" smtClean="0">
                <a:latin typeface="Times New Roman" panose="02020603050405020304" pitchFamily="18" charset="0"/>
                <a:ea typeface="微軟正黑體" panose="020B0604030504040204" pitchFamily="34" charset="-120"/>
              </a:rPr>
              <a:t>行銷</a:t>
            </a:r>
            <a:r>
              <a:rPr lang="zh-TW" altLang="zh-TW" b="1" dirty="0">
                <a:latin typeface="Times New Roman" panose="02020603050405020304" pitchFamily="18" charset="0"/>
                <a:ea typeface="微軟正黑體" panose="020B0604030504040204" pitchFamily="34" charset="-120"/>
              </a:rPr>
              <a:t>策略</a:t>
            </a:r>
            <a:endParaRPr lang="zh-TW" altLang="zh-TW" dirty="0">
              <a:latin typeface="Times New Roman" panose="02020603050405020304" pitchFamily="18" charset="0"/>
              <a:ea typeface="微軟正黑體" panose="020B0604030504040204" pitchFamily="34" charset="-120"/>
            </a:endParaRPr>
          </a:p>
          <a:p>
            <a:r>
              <a:rPr lang="zh-TW" altLang="zh-TW" dirty="0">
                <a:latin typeface="Times New Roman" panose="02020603050405020304" pitchFamily="18" charset="0"/>
                <a:ea typeface="微軟正黑體" panose="020B0604030504040204" pitchFamily="34" charset="-120"/>
              </a:rPr>
              <a:t>請具體描述會購買商品</a:t>
            </a:r>
            <a:r>
              <a:rPr lang="en-US" altLang="zh-TW" dirty="0">
                <a:latin typeface="Times New Roman" panose="02020603050405020304" pitchFamily="18" charset="0"/>
                <a:ea typeface="微軟正黑體" panose="020B0604030504040204" pitchFamily="34" charset="-120"/>
              </a:rPr>
              <a:t>/</a:t>
            </a:r>
            <a:r>
              <a:rPr lang="zh-TW" altLang="zh-TW" dirty="0">
                <a:latin typeface="Times New Roman" panose="02020603050405020304" pitchFamily="18" charset="0"/>
                <a:ea typeface="微軟正黑體" panose="020B0604030504040204" pitchFamily="34" charset="-120"/>
              </a:rPr>
              <a:t>服務的客群、如何行銷計畫提到的商品</a:t>
            </a:r>
            <a:r>
              <a:rPr lang="en-US" altLang="zh-TW" dirty="0">
                <a:latin typeface="Times New Roman" panose="02020603050405020304" pitchFamily="18" charset="0"/>
                <a:ea typeface="微軟正黑體" panose="020B0604030504040204" pitchFamily="34" charset="-120"/>
              </a:rPr>
              <a:t>/</a:t>
            </a:r>
            <a:r>
              <a:rPr lang="zh-TW" altLang="zh-TW" dirty="0">
                <a:latin typeface="Times New Roman" panose="02020603050405020304" pitchFamily="18" charset="0"/>
                <a:ea typeface="微軟正黑體" panose="020B0604030504040204" pitchFamily="34" charset="-120"/>
              </a:rPr>
              <a:t>服務。</a:t>
            </a:r>
          </a:p>
          <a:p>
            <a:pPr lvl="0"/>
            <a:r>
              <a:rPr lang="en-US" altLang="zh-TW" b="1" dirty="0" smtClean="0">
                <a:latin typeface="Times New Roman" panose="02020603050405020304" pitchFamily="18" charset="0"/>
                <a:ea typeface="微軟正黑體" panose="020B0604030504040204" pitchFamily="34" charset="-120"/>
              </a:rPr>
              <a:t>6.</a:t>
            </a:r>
            <a:r>
              <a:rPr lang="zh-TW" altLang="zh-TW" b="1" dirty="0" smtClean="0">
                <a:latin typeface="Times New Roman" panose="02020603050405020304" pitchFamily="18" charset="0"/>
                <a:ea typeface="微軟正黑體" panose="020B0604030504040204" pitchFamily="34" charset="-120"/>
              </a:rPr>
              <a:t>財務</a:t>
            </a:r>
            <a:r>
              <a:rPr lang="zh-TW" altLang="zh-TW" b="1" dirty="0">
                <a:latin typeface="Times New Roman" panose="02020603050405020304" pitchFamily="18" charset="0"/>
                <a:ea typeface="微軟正黑體" panose="020B0604030504040204" pitchFamily="34" charset="-120"/>
              </a:rPr>
              <a:t>計畫</a:t>
            </a:r>
            <a:endParaRPr lang="zh-TW" altLang="zh-TW" dirty="0">
              <a:latin typeface="Times New Roman" panose="02020603050405020304" pitchFamily="18" charset="0"/>
              <a:ea typeface="微軟正黑體" panose="020B0604030504040204" pitchFamily="34" charset="-120"/>
            </a:endParaRPr>
          </a:p>
          <a:p>
            <a:r>
              <a:rPr lang="zh-TW" altLang="zh-TW" dirty="0">
                <a:latin typeface="Times New Roman" panose="02020603050405020304" pitchFamily="18" charset="0"/>
                <a:ea typeface="微軟正黑體" panose="020B0604030504040204" pitchFamily="34" charset="-120"/>
              </a:rPr>
              <a:t>預估損益表等。</a:t>
            </a:r>
          </a:p>
          <a:p>
            <a:pPr lvl="0"/>
            <a:r>
              <a:rPr lang="en-US" altLang="zh-TW" b="1" dirty="0" smtClean="0">
                <a:latin typeface="Times New Roman" panose="02020603050405020304" pitchFamily="18" charset="0"/>
                <a:ea typeface="微軟正黑體" panose="020B0604030504040204" pitchFamily="34" charset="-120"/>
              </a:rPr>
              <a:t>7.</a:t>
            </a:r>
            <a:r>
              <a:rPr lang="zh-TW" altLang="zh-TW" b="1" dirty="0" smtClean="0">
                <a:latin typeface="Times New Roman" panose="02020603050405020304" pitchFamily="18" charset="0"/>
                <a:ea typeface="微軟正黑體" panose="020B0604030504040204" pitchFamily="34" charset="-120"/>
              </a:rPr>
              <a:t>結論</a:t>
            </a:r>
            <a:r>
              <a:rPr lang="zh-TW" altLang="zh-TW" b="1" dirty="0">
                <a:latin typeface="Times New Roman" panose="02020603050405020304" pitchFamily="18" charset="0"/>
                <a:ea typeface="微軟正黑體" panose="020B0604030504040204" pitchFamily="34" charset="-120"/>
              </a:rPr>
              <a:t>與重點效益</a:t>
            </a:r>
            <a:endParaRPr lang="zh-TW" altLang="zh-TW" dirty="0">
              <a:latin typeface="Times New Roman" panose="02020603050405020304" pitchFamily="18" charset="0"/>
              <a:ea typeface="微軟正黑體" panose="020B0604030504040204" pitchFamily="34" charset="-120"/>
            </a:endParaRPr>
          </a:p>
          <a:p>
            <a:r>
              <a:rPr lang="zh-TW" altLang="zh-TW" dirty="0">
                <a:latin typeface="Times New Roman" panose="02020603050405020304" pitchFamily="18" charset="0"/>
                <a:ea typeface="微軟正黑體" panose="020B0604030504040204" pitchFamily="34" charset="-120"/>
              </a:rPr>
              <a:t>請說明營運計畫之結論、效益</a:t>
            </a:r>
            <a:r>
              <a:rPr lang="en-US" altLang="zh-TW" dirty="0">
                <a:latin typeface="Times New Roman" panose="02020603050405020304" pitchFamily="18" charset="0"/>
                <a:ea typeface="微軟正黑體" panose="020B0604030504040204" pitchFamily="34" charset="-120"/>
              </a:rPr>
              <a:t>(</a:t>
            </a:r>
            <a:r>
              <a:rPr lang="zh-TW" altLang="zh-TW" dirty="0">
                <a:latin typeface="Times New Roman" panose="02020603050405020304" pitchFamily="18" charset="0"/>
                <a:ea typeface="微軟正黑體" panose="020B0604030504040204" pitchFamily="34" charset="-120"/>
              </a:rPr>
              <a:t>質性、量化</a:t>
            </a:r>
            <a:r>
              <a:rPr lang="en-US" altLang="zh-TW" dirty="0">
                <a:latin typeface="Times New Roman" panose="02020603050405020304" pitchFamily="18" charset="0"/>
                <a:ea typeface="微軟正黑體" panose="020B0604030504040204" pitchFamily="34" charset="-120"/>
              </a:rPr>
              <a:t>)</a:t>
            </a:r>
            <a:r>
              <a:rPr lang="zh-TW" altLang="zh-TW" dirty="0">
                <a:latin typeface="Times New Roman" panose="02020603050405020304" pitchFamily="18" charset="0"/>
                <a:ea typeface="微軟正黑體" panose="020B0604030504040204" pitchFamily="34" charset="-120"/>
              </a:rPr>
              <a:t>、風險策略。</a:t>
            </a:r>
          </a:p>
          <a:p>
            <a:pPr lvl="0"/>
            <a:r>
              <a:rPr lang="en-US" altLang="zh-TW" b="1" dirty="0" smtClean="0">
                <a:latin typeface="Times New Roman" panose="02020603050405020304" pitchFamily="18" charset="0"/>
                <a:ea typeface="微軟正黑體" panose="020B0604030504040204" pitchFamily="34" charset="-120"/>
              </a:rPr>
              <a:t>8.</a:t>
            </a:r>
            <a:r>
              <a:rPr lang="zh-TW" altLang="zh-TW" b="1" dirty="0" smtClean="0">
                <a:latin typeface="Times New Roman" panose="02020603050405020304" pitchFamily="18" charset="0"/>
                <a:ea typeface="微軟正黑體" panose="020B0604030504040204" pitchFamily="34" charset="-120"/>
              </a:rPr>
              <a:t>參考</a:t>
            </a:r>
            <a:r>
              <a:rPr lang="zh-TW" altLang="zh-TW" b="1" dirty="0">
                <a:latin typeface="Times New Roman" panose="02020603050405020304" pitchFamily="18" charset="0"/>
                <a:ea typeface="微軟正黑體" panose="020B0604030504040204" pitchFamily="34" charset="-120"/>
              </a:rPr>
              <a:t>資料</a:t>
            </a:r>
            <a:endParaRPr lang="zh-TW" altLang="zh-TW" dirty="0">
              <a:latin typeface="Times New Roman" panose="02020603050405020304" pitchFamily="18" charset="0"/>
              <a:ea typeface="微軟正黑體" panose="020B0604030504040204" pitchFamily="34" charset="-120"/>
            </a:endParaRPr>
          </a:p>
          <a:p>
            <a:pPr lvl="0"/>
            <a:r>
              <a:rPr lang="en-US" altLang="zh-TW" b="1" dirty="0" smtClean="0">
                <a:latin typeface="Times New Roman" panose="02020603050405020304" pitchFamily="18" charset="0"/>
                <a:ea typeface="微軟正黑體" panose="020B0604030504040204" pitchFamily="34" charset="-120"/>
              </a:rPr>
              <a:t>9.</a:t>
            </a:r>
            <a:r>
              <a:rPr lang="zh-TW" altLang="zh-TW" b="1" dirty="0" smtClean="0">
                <a:latin typeface="Times New Roman" panose="02020603050405020304" pitchFamily="18" charset="0"/>
                <a:ea typeface="微軟正黑體" panose="020B0604030504040204" pitchFamily="34" charset="-120"/>
              </a:rPr>
              <a:t>附件</a:t>
            </a:r>
            <a:endParaRPr lang="zh-TW" altLang="zh-TW" dirty="0">
              <a:latin typeface="Times New Roman" panose="02020603050405020304" pitchFamily="18" charset="0"/>
              <a:ea typeface="微軟正黑體" panose="020B0604030504040204" pitchFamily="34" charset="-120"/>
            </a:endParaRPr>
          </a:p>
          <a:p>
            <a:r>
              <a:rPr lang="zh-TW" altLang="zh-TW" dirty="0">
                <a:latin typeface="Times New Roman" panose="02020603050405020304" pitchFamily="18" charset="0"/>
                <a:ea typeface="微軟正黑體" panose="020B0604030504040204" pitchFamily="34" charset="-120"/>
              </a:rPr>
              <a:t>檢附足以展現創業團隊成員之創業企圖心以及目前已具備創業能力之佐證證明，形式不拘</a:t>
            </a:r>
            <a:r>
              <a:rPr lang="zh-TW" altLang="zh-TW" dirty="0" smtClean="0">
                <a:latin typeface="Times New Roman" panose="02020603050405020304" pitchFamily="18" charset="0"/>
                <a:ea typeface="微軟正黑體" panose="020B0604030504040204" pitchFamily="34" charset="-120"/>
              </a:rPr>
              <a:t>。</a:t>
            </a:r>
            <a:endParaRPr lang="zh-TW" altLang="zh-TW" dirty="0">
              <a:latin typeface="Times New Roman" panose="02020603050405020304" pitchFamily="18" charset="0"/>
              <a:ea typeface="微軟正黑體" panose="020B0604030504040204" pitchFamily="34" charset="-120"/>
            </a:endParaRPr>
          </a:p>
        </p:txBody>
      </p:sp>
      <p:pic>
        <p:nvPicPr>
          <p:cNvPr id="3" name="圖片 2"/>
          <p:cNvPicPr>
            <a:picLocks noChangeAspect="1"/>
          </p:cNvPicPr>
          <p:nvPr/>
        </p:nvPicPr>
        <p:blipFill>
          <a:blip r:embed="rId2"/>
          <a:stretch>
            <a:fillRect/>
          </a:stretch>
        </p:blipFill>
        <p:spPr>
          <a:xfrm>
            <a:off x="0" y="0"/>
            <a:ext cx="2071395" cy="1122363"/>
          </a:xfrm>
          <a:prstGeom prst="rect">
            <a:avLst/>
          </a:prstGeom>
        </p:spPr>
      </p:pic>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7812" y="159964"/>
            <a:ext cx="2404188" cy="802433"/>
          </a:xfrm>
          <a:prstGeom prst="rect">
            <a:avLst/>
          </a:prstGeom>
        </p:spPr>
      </p:pic>
    </p:spTree>
    <p:extLst>
      <p:ext uri="{BB962C8B-B14F-4D97-AF65-F5344CB8AC3E}">
        <p14:creationId xmlns:p14="http://schemas.microsoft.com/office/powerpoint/2010/main" val="3309163969"/>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203</Words>
  <Application>Microsoft Office PowerPoint</Application>
  <PresentationFormat>寬螢幕</PresentationFormat>
  <Paragraphs>21</Paragraphs>
  <Slides>2</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vt:i4>
      </vt:variant>
    </vt:vector>
  </HeadingPairs>
  <TitlesOfParts>
    <vt:vector size="9" baseType="lpstr">
      <vt:lpstr>微軟正黑體</vt:lpstr>
      <vt:lpstr>新細明體</vt:lpstr>
      <vt:lpstr>Arial</vt:lpstr>
      <vt:lpstr>Calibri</vt:lpstr>
      <vt:lpstr>Calibri Light</vt:lpstr>
      <vt:lpstr>Times New Roman</vt:lpstr>
      <vt:lpstr>Office 佈景主題</vt:lpstr>
      <vt:lpstr>2026年第二屆雙福三創盃創新創意創業競賽</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2026年第二屆雙福三創盃創新創意創業競賽</dc:title>
  <dc:creator>User</dc:creator>
  <cp:lastModifiedBy>User</cp:lastModifiedBy>
  <cp:revision>3</cp:revision>
  <dcterms:created xsi:type="dcterms:W3CDTF">2026-03-17T03:31:33Z</dcterms:created>
  <dcterms:modified xsi:type="dcterms:W3CDTF">2026-03-17T03:43:26Z</dcterms:modified>
</cp:coreProperties>
</file>